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Work Sans"/>
      <p:bold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95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87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ivYQcRDxYLDjibPhpyI3ijqVSd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5" orient="horz"/>
        <p:guide pos="3840"/>
        <p:guide pos="18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WorkSans-bold.fntdata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Work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/>
        </p:nvSpPr>
        <p:spPr>
          <a:xfrm>
            <a:off x="2869161" y="2684359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Work Sans"/>
              <a:buNone/>
            </a:pPr>
            <a:r>
              <a:rPr b="1" i="0" lang="es-ES" sz="5400" u="none" cap="none" strike="noStrike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rPr>
              <a:t>SERVICIO AL CLIENTE</a:t>
            </a:r>
            <a:endParaRPr b="1" i="0" sz="5400" u="none" cap="none" strike="noStrike">
              <a:solidFill>
                <a:srgbClr val="3F3F3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Google Shape;156;p10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7" name="Google Shape;157;p10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i="0" lang="es-E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58" name="Google Shape;158;p10"/>
          <p:cNvSpPr txBox="1"/>
          <p:nvPr/>
        </p:nvSpPr>
        <p:spPr>
          <a:xfrm>
            <a:off x="1630018" y="1812268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4939401" y="2405738"/>
            <a:ext cx="4537282" cy="3849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s-E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 de necesidades y expectativas del cliente.</a:t>
            </a:r>
            <a:endParaRPr b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s-E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Flexibilidad y mejora continua.</a:t>
            </a:r>
            <a:endParaRPr b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s-E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meta es la fidelización.</a:t>
            </a:r>
            <a:endParaRPr b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s-E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Conocer al cliente.</a:t>
            </a:r>
            <a:endParaRPr b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s-E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 al cliente como ser humano con sentimientos</a:t>
            </a:r>
            <a:endParaRPr b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8144" y="2605847"/>
            <a:ext cx="2714344" cy="3131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11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6" name="Google Shape;166;p11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lang="es-E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7" name="Google Shape;167;p11"/>
          <p:cNvSpPr txBox="1"/>
          <p:nvPr/>
        </p:nvSpPr>
        <p:spPr>
          <a:xfrm>
            <a:off x="2918140" y="1638955"/>
            <a:ext cx="7239000" cy="477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FIDELIZACIÓN DE LOS CLIENTES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4137" y="2602121"/>
            <a:ext cx="5715000" cy="384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Google Shape;173;p12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4" name="Google Shape;174;p12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lang="es-E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5" name="Google Shape;175;p12"/>
          <p:cNvSpPr txBox="1"/>
          <p:nvPr/>
        </p:nvSpPr>
        <p:spPr>
          <a:xfrm>
            <a:off x="1311551" y="1757223"/>
            <a:ext cx="7239000" cy="477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FIDELIZACIÓN DE LOS CLIENTES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2"/>
          <p:cNvSpPr txBox="1"/>
          <p:nvPr/>
        </p:nvSpPr>
        <p:spPr>
          <a:xfrm>
            <a:off x="1311551" y="2824854"/>
            <a:ext cx="5102501" cy="2582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fidelización al cliente es un proceso estructurado y coherente que integra los programas de fidelización que son pautas de acción encaminadas a incentivar el consumo del cliente.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 programas se basan en acciones comerciales y de comunicación sistemática mantenidas a lo largo del tiempo y que añaden valor para el cliente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60020" lvl="0" marL="27432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5151" y="2507882"/>
            <a:ext cx="2664379" cy="2314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3" name="Google Shape;183;p13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lang="es-E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84" name="Google Shape;18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7195" y="2361026"/>
            <a:ext cx="5854298" cy="251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/>
          <p:cNvSpPr txBox="1"/>
          <p:nvPr/>
        </p:nvSpPr>
        <p:spPr>
          <a:xfrm>
            <a:off x="1669773" y="2890391"/>
            <a:ext cx="295523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b="1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 ES EL    CLIENTE?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14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1" name="Google Shape;191;p14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lang="es-E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14"/>
          <p:cNvSpPr txBox="1"/>
          <p:nvPr/>
        </p:nvSpPr>
        <p:spPr>
          <a:xfrm>
            <a:off x="1584323" y="2083092"/>
            <a:ext cx="8699363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Cliente es la persona, empresa u organización que adquiere o compra de forma voluntaria productos o servicios que necesita o desea para sí mismo, para otra persona o para una empresa u organización; por lo cual, es el motivo principal por el que se crean, producen, fabrican y comercializan productos y servicios. El cliente es quien espera la satisfacción de sus necesidades y expectativas mediante ofrecimientos que se le hagan de bienes y servicios por parte de los diferentes oferentes a través de un portafolio de productos y servicios.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15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8" name="Google Shape;198;p15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lang="es-E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1335264" y="1589565"/>
            <a:ext cx="4948928" cy="66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b="1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BUSCA EL CLIENTE?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5799965" y="2540484"/>
            <a:ext cx="4840427" cy="322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Precios razonables.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Calidad acorde a su inversión.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 amable y personalizada.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Horario cómodo.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Proximidad geográfica.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Créditos variados.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cómodo y limpio.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racterísticas de los clientes para crear mejores relaciones" id="201" name="Google Shape;2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105" y="2667690"/>
            <a:ext cx="3656496" cy="3097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16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7" name="Google Shape;207;p16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lang="es-E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8" name="Google Shape;208;p16"/>
          <p:cNvSpPr txBox="1"/>
          <p:nvPr/>
        </p:nvSpPr>
        <p:spPr>
          <a:xfrm>
            <a:off x="2810839" y="2139652"/>
            <a:ext cx="645367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1960375" y="1585653"/>
            <a:ext cx="6266995" cy="923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CARACETRISTICAS ATENCIÓN AL CLIENTE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2057423" y="2325087"/>
            <a:ext cx="3403461" cy="322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Cortesía.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Rapidez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Confiabilidad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 personalizada.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impecable.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bien informado.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Simpatía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urso virtual de Atención al Cliente y Calidad del Servicio con Certificado" id="211" name="Google Shape;21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529" y="2325087"/>
            <a:ext cx="3803632" cy="2733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17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7" name="Google Shape;217;p17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lang="es-E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8" name="Google Shape;218;p17"/>
          <p:cNvSpPr txBox="1"/>
          <p:nvPr/>
        </p:nvSpPr>
        <p:spPr>
          <a:xfrm>
            <a:off x="2810839" y="2139652"/>
            <a:ext cx="645367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1951964" y="1595221"/>
            <a:ext cx="8504001" cy="66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ATRIBUTOS ESENCIALES PARA LA ATENCIÓN AL CLIENTE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1967878" y="2508008"/>
            <a:ext cx="7860768" cy="3773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Accesibilidad. Se deben poder contactar fácilmente con la empresa.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Eficiencia y precisión.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Uniformidad y constancia.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Receptividad.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Confiabilidad. Capacidad de ejecutar el servicio que prometen sin errores.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Credibilidad. El personal debe proyectar una imagen de veracidad que elimine cualquier indicio de dudas.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Google Shape;225;p18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" name="Google Shape;226;p18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lang="es-E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18"/>
          <p:cNvSpPr txBox="1"/>
          <p:nvPr/>
        </p:nvSpPr>
        <p:spPr>
          <a:xfrm>
            <a:off x="2810839" y="2139652"/>
            <a:ext cx="645367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2081765" y="1709842"/>
            <a:ext cx="8504001" cy="66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ATRIBUTOS ESENCIALES PARA LA ATENCIÓN AL CLIENTE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 txBox="1"/>
          <p:nvPr/>
        </p:nvSpPr>
        <p:spPr>
          <a:xfrm>
            <a:off x="2081765" y="2750562"/>
            <a:ext cx="7406791" cy="2512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Cortesía, cuidado, entrenamiento.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Seguridad. Los servicios prestados carecen de riesgos.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Satisfacción y placer.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improvisar.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Asegurarse que la respuesta ha sido comprendida por el cliente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" name="Google Shape;234;p19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5" name="Google Shape;235;p19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lang="es-E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6" name="Google Shape;236;p19"/>
          <p:cNvSpPr txBox="1"/>
          <p:nvPr/>
        </p:nvSpPr>
        <p:spPr>
          <a:xfrm>
            <a:off x="2810839" y="2139652"/>
            <a:ext cx="645367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9"/>
          <p:cNvSpPr txBox="1"/>
          <p:nvPr/>
        </p:nvSpPr>
        <p:spPr>
          <a:xfrm>
            <a:off x="2031345" y="1592452"/>
            <a:ext cx="8504001" cy="66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ATRIBUTOS ESENCIALES PARA LA ATENCIÓN AL CLIENTE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9"/>
          <p:cNvSpPr txBox="1"/>
          <p:nvPr/>
        </p:nvSpPr>
        <p:spPr>
          <a:xfrm>
            <a:off x="2031345" y="2753330"/>
            <a:ext cx="7233171" cy="3684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 de respuesta. Predisposición a atender y dar una respuesta eficiente sin tiempos muertos ni esperas injustificadas.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Profesionalidad.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Imagen. La manera en cómo se presenta un servicio.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Expectativas y percepción de la calidad.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Extensión o prolongación de la satisfacción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995422" y="2551837"/>
            <a:ext cx="935452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Work Sans"/>
              <a:buNone/>
            </a:pPr>
            <a:r>
              <a:rPr b="1" i="0" lang="es-ES" sz="3600" u="none" cap="none" strike="noStrike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rPr>
              <a:t>SERVICIO AL CLIENTE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3F3F3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800" u="none" cap="none" strike="noStrike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rPr>
              <a:t>Instructor: Jaime Eduardo Cañón Álvarez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800" u="none" cap="none" strike="noStrike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rPr>
              <a:t>Centro Latinoamericano de Especies Menores - CLEM</a:t>
            </a:r>
            <a:endParaRPr b="1" i="0" sz="2800" u="none" cap="none" strike="noStrike">
              <a:solidFill>
                <a:srgbClr val="3F3F3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3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" name="Google Shape;104;p3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i="0" lang="es-E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Servicio al Cliente - Concepto, canales e importancia"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0873" y="1920868"/>
            <a:ext cx="4630254" cy="359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4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p4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i="0" lang="es-E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2367756" y="1915767"/>
            <a:ext cx="7456487" cy="17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atención al cliente es un proceso encaminado a la consecución de la satisfacción total de los requerimientos y necesidades de los mismos, así como también atraer cada vez mayor número de clientes por medio de un posicionamiento tal que lleve a éstos a realizar gratuitamente la publicidad de persona a persona</a:t>
            </a: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5031" y="3617567"/>
            <a:ext cx="4613211" cy="2700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5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" name="Google Shape;119;p5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i="0" lang="es-E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0812" y="1882085"/>
            <a:ext cx="6810375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p6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6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i="0" lang="es-E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1687" y="1858825"/>
            <a:ext cx="681990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7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" name="Google Shape;133;p7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i="0" lang="es-E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8777" y="1949312"/>
            <a:ext cx="5562600" cy="1704975"/>
          </a:xfrm>
          <a:prstGeom prst="rect">
            <a:avLst/>
          </a:prstGeom>
          <a:solidFill>
            <a:srgbClr val="9C9C9C"/>
          </a:solidFill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8617" y="3929866"/>
            <a:ext cx="5673725" cy="158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8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8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i="0" lang="es-E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2" name="Google Shape;142;p8"/>
          <p:cNvSpPr txBox="1"/>
          <p:nvPr/>
        </p:nvSpPr>
        <p:spPr>
          <a:xfrm>
            <a:off x="1039048" y="1722650"/>
            <a:ext cx="6266995" cy="658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ATENCIÓN AL CLIENTE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827013" y="2765067"/>
            <a:ext cx="5679804" cy="2432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Conjunto de actividades desarrolladas por las organizaciones con orientación al mercado, encaminadas a identificar las necesidades de los clientes en la compra para satisfacerlas, logrando de este modo cubrir sus expectativas, crear o incrementar la satisfacción de los clientes.</a:t>
            </a:r>
            <a:endParaRPr/>
          </a:p>
        </p:txBody>
      </p:sp>
      <p:pic>
        <p:nvPicPr>
          <p:cNvPr descr="Vea los detalles de la imagen relacionada. 5,306 Pens People Stock Photos - Free &amp; Royalty-Free Stock Photos from ..." id="144" name="Google Shape;1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7330" y="2765065"/>
            <a:ext cx="3697418" cy="2337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9"/>
          <p:cNvCxnSpPr/>
          <p:nvPr/>
        </p:nvCxnSpPr>
        <p:spPr>
          <a:xfrm>
            <a:off x="2918140" y="1339047"/>
            <a:ext cx="6266995" cy="0"/>
          </a:xfrm>
          <a:prstGeom prst="straightConnector1">
            <a:avLst/>
          </a:prstGeom>
          <a:noFill/>
          <a:ln cap="flat" cmpd="sng" w="12700">
            <a:solidFill>
              <a:srgbClr val="38A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9"/>
          <p:cNvSpPr txBox="1"/>
          <p:nvPr/>
        </p:nvSpPr>
        <p:spPr>
          <a:xfrm>
            <a:off x="2453162" y="415717"/>
            <a:ext cx="64536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ATENCION AL CLIENTE</a:t>
            </a:r>
            <a:r>
              <a:rPr b="1" i="0" lang="es-E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0922" y="1528971"/>
            <a:ext cx="7275443" cy="4913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2020-10-01T23:51:28Z</dcterms:created>
  <dc:creator>Jorge Enrique Pedraza Sanchez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299739c-ad3d-4908-806e-4d91151a6e13_Enabled">
    <vt:lpwstr>true</vt:lpwstr>
  </property>
  <property fmtid="{D5CDD505-2E9C-101B-9397-08002B2CF9AE}" pid="3" name="MSIP_Label_1299739c-ad3d-4908-806e-4d91151a6e13_Method">
    <vt:lpwstr>Standard</vt:lpwstr>
  </property>
  <property fmtid="{D5CDD505-2E9C-101B-9397-08002B2CF9AE}" pid="4" name="MSIP_Label_1299739c-ad3d-4908-806e-4d91151a6e13_Name">
    <vt:lpwstr>All Employees (Unrestricted)</vt:lpwstr>
  </property>
  <property fmtid="{D5CDD505-2E9C-101B-9397-08002B2CF9AE}" pid="5" name="MSIP_Label_1299739c-ad3d-4908-806e-4d91151a6e13_SiteId">
    <vt:lpwstr>cbc2c381-2f2e-4d93-91d1-506c9316ace7</vt:lpwstr>
  </property>
  <property fmtid="{D5CDD505-2E9C-101B-9397-08002B2CF9AE}" pid="6" name="MSIP_Label_1299739c-ad3d-4908-806e-4d91151a6e13_ContentBits">
    <vt:lpwstr>0</vt:lpwstr>
  </property>
  <property fmtid="{D5CDD505-2E9C-101B-9397-08002B2CF9AE}" pid="7" name="MSIP_Label_1299739c-ad3d-4908-806e-4d91151a6e13_SetDate">
    <vt:lpwstr>2022-08-12T19:17:55Z</vt:lpwstr>
  </property>
  <property fmtid="{D5CDD505-2E9C-101B-9397-08002B2CF9AE}" pid="8" name="MSIP_Label_1299739c-ad3d-4908-806e-4d91151a6e13_ActionId">
    <vt:lpwstr>8c6bc714-34a9-4b82-914e-50b1377a2da4</vt:lpwstr>
  </property>
</Properties>
</file>