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Lst>
  <p:sldSz cy="5143500" cx="9144000"/>
  <p:notesSz cx="6858000" cy="9144000"/>
  <p:embeddedFontLst>
    <p:embeddedFont>
      <p:font typeface="Arial Narrow"/>
      <p:regular r:id="rId82"/>
      <p:bold r:id="rId83"/>
      <p:italic r:id="rId84"/>
      <p:boldItalic r:id="rId85"/>
    </p:embeddedFont>
    <p:embeddedFont>
      <p:font typeface="Work Sans"/>
      <p:regular r:id="rId86"/>
      <p:bold r:id="rId87"/>
      <p:italic r:id="rId88"/>
      <p:boldItalic r:id="rId89"/>
    </p:embeddedFont>
    <p:embeddedFont>
      <p:font typeface="Open Sans"/>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94" roundtripDataSignature="AMtx7mgZdrGnUE3F1hzotcvoHGTHIONr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C94CD1-5576-4471-984B-9885A0AA5219}">
  <a:tblStyle styleId="{C7C94CD1-5576-4471-984B-9885A0AA521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ArialNarrow-italic.fntdata"/><Relationship Id="rId83" Type="http://schemas.openxmlformats.org/officeDocument/2006/relationships/font" Target="fonts/ArialNarrow-bold.fntdata"/><Relationship Id="rId42" Type="http://schemas.openxmlformats.org/officeDocument/2006/relationships/slide" Target="slides/slide36.xml"/><Relationship Id="rId86" Type="http://schemas.openxmlformats.org/officeDocument/2006/relationships/font" Target="fonts/WorkSans-regular.fntdata"/><Relationship Id="rId41" Type="http://schemas.openxmlformats.org/officeDocument/2006/relationships/slide" Target="slides/slide35.xml"/><Relationship Id="rId85" Type="http://schemas.openxmlformats.org/officeDocument/2006/relationships/font" Target="fonts/ArialNarrow-boldItalic.fntdata"/><Relationship Id="rId44" Type="http://schemas.openxmlformats.org/officeDocument/2006/relationships/slide" Target="slides/slide38.xml"/><Relationship Id="rId88" Type="http://schemas.openxmlformats.org/officeDocument/2006/relationships/font" Target="fonts/WorkSans-italic.fntdata"/><Relationship Id="rId43" Type="http://schemas.openxmlformats.org/officeDocument/2006/relationships/slide" Target="slides/slide37.xml"/><Relationship Id="rId87" Type="http://schemas.openxmlformats.org/officeDocument/2006/relationships/font" Target="fonts/WorkSans-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WorkSans-boldItalic.fntdata"/><Relationship Id="rId80" Type="http://schemas.openxmlformats.org/officeDocument/2006/relationships/slide" Target="slides/slide74.xml"/><Relationship Id="rId82" Type="http://schemas.openxmlformats.org/officeDocument/2006/relationships/font" Target="fonts/ArialNarrow-regular.fntdata"/><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94" Type="http://customschemas.google.com/relationships/presentationmetadata" Target="meta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penSans-bold.fntdata"/><Relationship Id="rId90" Type="http://schemas.openxmlformats.org/officeDocument/2006/relationships/font" Target="fonts/OpenSans-regular.fntdata"/><Relationship Id="rId93" Type="http://schemas.openxmlformats.org/officeDocument/2006/relationships/font" Target="fonts/OpenSans-boldItalic.fntdata"/><Relationship Id="rId92" Type="http://schemas.openxmlformats.org/officeDocument/2006/relationships/font" Target="fonts/OpenSans-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5" name="Shape 15"/>
        <p:cNvGrpSpPr/>
        <p:nvPr/>
      </p:nvGrpSpPr>
      <p:grpSpPr>
        <a:xfrm>
          <a:off x="0" y="0"/>
          <a:ext cx="0" cy="0"/>
          <a:chOff x="0" y="0"/>
          <a:chExt cx="0" cy="0"/>
        </a:xfrm>
      </p:grpSpPr>
      <p:pic>
        <p:nvPicPr>
          <p:cNvPr id="16" name="Google Shape;16;p77"/>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43" name="Shape 43"/>
        <p:cNvGrpSpPr/>
        <p:nvPr/>
      </p:nvGrpSpPr>
      <p:grpSpPr>
        <a:xfrm>
          <a:off x="0" y="0"/>
          <a:ext cx="0" cy="0"/>
          <a:chOff x="0" y="0"/>
          <a:chExt cx="0" cy="0"/>
        </a:xfrm>
      </p:grpSpPr>
      <p:sp>
        <p:nvSpPr>
          <p:cNvPr id="44" name="Google Shape;44;p8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86"/>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8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49" name="Shape 49"/>
        <p:cNvGrpSpPr/>
        <p:nvPr/>
      </p:nvGrpSpPr>
      <p:grpSpPr>
        <a:xfrm>
          <a:off x="0" y="0"/>
          <a:ext cx="0" cy="0"/>
          <a:chOff x="0" y="0"/>
          <a:chExt cx="0" cy="0"/>
        </a:xfrm>
      </p:grpSpPr>
      <p:sp>
        <p:nvSpPr>
          <p:cNvPr id="50" name="Google Shape;50;p87"/>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7"/>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 name="Google Shape;52;p8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17" name="Shape 17"/>
        <p:cNvGrpSpPr/>
        <p:nvPr/>
      </p:nvGrpSpPr>
      <p:grpSpPr>
        <a:xfrm>
          <a:off x="0" y="0"/>
          <a:ext cx="0" cy="0"/>
          <a:chOff x="0" y="0"/>
          <a:chExt cx="0" cy="0"/>
        </a:xfrm>
      </p:grpSpPr>
      <p:pic>
        <p:nvPicPr>
          <p:cNvPr id="18" name="Google Shape;18;p78"/>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9" name="Shape 19"/>
        <p:cNvGrpSpPr/>
        <p:nvPr/>
      </p:nvGrpSpPr>
      <p:grpSpPr>
        <a:xfrm>
          <a:off x="0" y="0"/>
          <a:ext cx="0" cy="0"/>
          <a:chOff x="0" y="0"/>
          <a:chExt cx="0" cy="0"/>
        </a:xfrm>
      </p:grpSpPr>
      <p:pic>
        <p:nvPicPr>
          <p:cNvPr id="20" name="Google Shape;20;p79"/>
          <p:cNvPicPr preferRelativeResize="0"/>
          <p:nvPr/>
        </p:nvPicPr>
        <p:blipFill rotWithShape="1">
          <a:blip r:embed="rId2">
            <a:alphaModFix/>
          </a:blip>
          <a:srcRect b="81517" l="88730" r="0" t="0"/>
          <a:stretch/>
        </p:blipFill>
        <p:spPr>
          <a:xfrm>
            <a:off x="8113486" y="0"/>
            <a:ext cx="1030514" cy="9506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1" name="Shape 21"/>
        <p:cNvGrpSpPr/>
        <p:nvPr/>
      </p:nvGrpSpPr>
      <p:grpSpPr>
        <a:xfrm>
          <a:off x="0" y="0"/>
          <a:ext cx="0" cy="0"/>
          <a:chOff x="0" y="0"/>
          <a:chExt cx="0" cy="0"/>
        </a:xfrm>
      </p:grpSpPr>
      <p:pic>
        <p:nvPicPr>
          <p:cNvPr id="22" name="Google Shape;22;p80"/>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23" name="Shape 23"/>
        <p:cNvGrpSpPr/>
        <p:nvPr/>
      </p:nvGrpSpPr>
      <p:grpSpPr>
        <a:xfrm>
          <a:off x="0" y="0"/>
          <a:ext cx="0" cy="0"/>
          <a:chOff x="0" y="0"/>
          <a:chExt cx="0" cy="0"/>
        </a:xfrm>
      </p:grpSpPr>
      <p:pic>
        <p:nvPicPr>
          <p:cNvPr id="24" name="Google Shape;24;p81"/>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spTree>
      <p:nvGrpSpPr>
        <p:cNvPr id="25" name="Shape 25"/>
        <p:cNvGrpSpPr/>
        <p:nvPr/>
      </p:nvGrpSpPr>
      <p:grpSpPr>
        <a:xfrm>
          <a:off x="0" y="0"/>
          <a:ext cx="0" cy="0"/>
          <a:chOff x="0" y="0"/>
          <a:chExt cx="0" cy="0"/>
        </a:xfrm>
      </p:grpSpPr>
      <p:pic>
        <p:nvPicPr>
          <p:cNvPr id="26" name="Google Shape;26;p8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p:cSld name="Sólo el título">
    <p:spTree>
      <p:nvGrpSpPr>
        <p:cNvPr id="27" name="Shape 27"/>
        <p:cNvGrpSpPr/>
        <p:nvPr/>
      </p:nvGrpSpPr>
      <p:grpSpPr>
        <a:xfrm>
          <a:off x="0" y="0"/>
          <a:ext cx="0" cy="0"/>
          <a:chOff x="0" y="0"/>
          <a:chExt cx="0" cy="0"/>
        </a:xfrm>
      </p:grpSpPr>
      <p:pic>
        <p:nvPicPr>
          <p:cNvPr id="28" name="Google Shape;28;p83"/>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9" name="Shape 29"/>
        <p:cNvGrpSpPr/>
        <p:nvPr/>
      </p:nvGrpSpPr>
      <p:grpSpPr>
        <a:xfrm>
          <a:off x="0" y="0"/>
          <a:ext cx="0" cy="0"/>
          <a:chOff x="0" y="0"/>
          <a:chExt cx="0" cy="0"/>
        </a:xfrm>
      </p:grpSpPr>
      <p:sp>
        <p:nvSpPr>
          <p:cNvPr id="30" name="Google Shape;30;p84"/>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4"/>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2" name="Google Shape;32;p84"/>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 name="Google Shape;33;p8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6" name="Shape 36"/>
        <p:cNvGrpSpPr/>
        <p:nvPr/>
      </p:nvGrpSpPr>
      <p:grpSpPr>
        <a:xfrm>
          <a:off x="0" y="0"/>
          <a:ext cx="0" cy="0"/>
          <a:chOff x="0" y="0"/>
          <a:chExt cx="0" cy="0"/>
        </a:xfrm>
      </p:grpSpPr>
      <p:sp>
        <p:nvSpPr>
          <p:cNvPr id="37" name="Google Shape;37;p85"/>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5"/>
          <p:cNvSpPr/>
          <p:nvPr>
            <p:ph idx="2" type="pic"/>
          </p:nvPr>
        </p:nvSpPr>
        <p:spPr>
          <a:xfrm>
            <a:off x="1792288" y="459581"/>
            <a:ext cx="5486400" cy="3086100"/>
          </a:xfrm>
          <a:prstGeom prst="rect">
            <a:avLst/>
          </a:prstGeom>
          <a:noFill/>
          <a:ln>
            <a:noFill/>
          </a:ln>
        </p:spPr>
      </p:sp>
      <p:sp>
        <p:nvSpPr>
          <p:cNvPr id="39" name="Google Shape;39;p85"/>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0" name="Google Shape;40;p8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8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7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about:blank" TargetMode="External"/><Relationship Id="rId4" Type="http://schemas.openxmlformats.org/officeDocument/2006/relationships/image" Target="../media/image4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43.jpg"/><Relationship Id="rId10" Type="http://schemas.openxmlformats.org/officeDocument/2006/relationships/image" Target="../media/image36.png"/><Relationship Id="rId9" Type="http://schemas.openxmlformats.org/officeDocument/2006/relationships/image" Target="../media/image49.jpg"/><Relationship Id="rId5" Type="http://schemas.openxmlformats.org/officeDocument/2006/relationships/image" Target="../media/image61.png"/><Relationship Id="rId6" Type="http://schemas.openxmlformats.org/officeDocument/2006/relationships/image" Target="../media/image39.jpg"/><Relationship Id="rId7" Type="http://schemas.openxmlformats.org/officeDocument/2006/relationships/image" Target="../media/image37.png"/><Relationship Id="rId8" Type="http://schemas.openxmlformats.org/officeDocument/2006/relationships/image" Target="../media/image4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6.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9.png"/><Relationship Id="rId4" Type="http://schemas.openxmlformats.org/officeDocument/2006/relationships/image" Target="../media/image56.png"/><Relationship Id="rId11" Type="http://schemas.openxmlformats.org/officeDocument/2006/relationships/image" Target="../media/image62.png"/><Relationship Id="rId10" Type="http://schemas.openxmlformats.org/officeDocument/2006/relationships/image" Target="../media/image58.png"/><Relationship Id="rId9" Type="http://schemas.openxmlformats.org/officeDocument/2006/relationships/image" Target="../media/image50.png"/><Relationship Id="rId5" Type="http://schemas.openxmlformats.org/officeDocument/2006/relationships/image" Target="../media/image79.png"/><Relationship Id="rId6" Type="http://schemas.openxmlformats.org/officeDocument/2006/relationships/image" Target="../media/image68.png"/><Relationship Id="rId7" Type="http://schemas.openxmlformats.org/officeDocument/2006/relationships/image" Target="../media/image57.png"/><Relationship Id="rId8"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5.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1.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1.png"/><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75.jpg"/><Relationship Id="rId4" Type="http://schemas.openxmlformats.org/officeDocument/2006/relationships/image" Target="../media/image85.jpg"/><Relationship Id="rId5" Type="http://schemas.openxmlformats.org/officeDocument/2006/relationships/image" Target="../media/image70.png"/><Relationship Id="rId6"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8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83.png"/><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8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7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9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9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82.jpg"/><Relationship Id="rId4" Type="http://schemas.openxmlformats.org/officeDocument/2006/relationships/image" Target="../media/image87.jpg"/><Relationship Id="rId5" Type="http://schemas.openxmlformats.org/officeDocument/2006/relationships/image" Target="../media/image8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8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9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gif"/><Relationship Id="rId4" Type="http://schemas.openxmlformats.org/officeDocument/2006/relationships/image" Target="../media/image22.gif"/><Relationship Id="rId5" Type="http://schemas.openxmlformats.org/officeDocument/2006/relationships/hyperlink" Target="https://cutt.ly/RfdboLA"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8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s://centroderelevo.gov.co/632/w3-propertyvalue-15347.html"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92.jpg"/><Relationship Id="rId4" Type="http://schemas.openxmlformats.org/officeDocument/2006/relationships/image" Target="../media/image9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93.png"/><Relationship Id="rId4" Type="http://schemas.openxmlformats.org/officeDocument/2006/relationships/image" Target="../media/image9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nvSpPr>
        <p:spPr>
          <a:xfrm>
            <a:off x="3443110" y="1666670"/>
            <a:ext cx="4354909" cy="5847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s-ES" sz="3200" u="none" cap="none" strike="noStrike">
                <a:solidFill>
                  <a:srgbClr val="3F3F3F"/>
                </a:solidFill>
                <a:latin typeface="Calibri"/>
                <a:ea typeface="Calibri"/>
                <a:cs typeface="Calibri"/>
                <a:sym typeface="Calibri"/>
              </a:rPr>
              <a:t> SERVICIO AL CLIENTE</a:t>
            </a:r>
            <a:endParaRPr/>
          </a:p>
        </p:txBody>
      </p:sp>
      <p:pic>
        <p:nvPicPr>
          <p:cNvPr descr="Imagen que contiene objeto, alimentos, reloj&#10;&#10;Descripción generada automáticamente" id="60" name="Google Shape;60;p1"/>
          <p:cNvPicPr preferRelativeResize="0"/>
          <p:nvPr/>
        </p:nvPicPr>
        <p:blipFill rotWithShape="1">
          <a:blip r:embed="rId3">
            <a:alphaModFix/>
          </a:blip>
          <a:srcRect b="0" l="0" r="0" t="0"/>
          <a:stretch/>
        </p:blipFill>
        <p:spPr>
          <a:xfrm>
            <a:off x="596874" y="2998381"/>
            <a:ext cx="4528019" cy="13289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nvSpPr>
        <p:spPr>
          <a:xfrm>
            <a:off x="2621303" y="21703"/>
            <a:ext cx="305648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s-ES" sz="1400">
                <a:solidFill>
                  <a:srgbClr val="274FB2"/>
                </a:solidFill>
                <a:latin typeface="Work Sans"/>
                <a:ea typeface="Work Sans"/>
                <a:cs typeface="Work Sans"/>
                <a:sym typeface="Work Sans"/>
              </a:rPr>
              <a:t>DIAGRAMA O BLUEPRINT DEL SERVICIO</a:t>
            </a:r>
            <a:endParaRPr/>
          </a:p>
          <a:p>
            <a:pPr indent="0" lvl="0" marL="0" marR="0" rtl="0" algn="just">
              <a:spcBef>
                <a:spcPts val="0"/>
              </a:spcBef>
              <a:spcAft>
                <a:spcPts val="0"/>
              </a:spcAft>
              <a:buNone/>
            </a:pPr>
            <a:r>
              <a:t/>
            </a:r>
            <a:endParaRPr i="1" sz="1400">
              <a:solidFill>
                <a:srgbClr val="274FB2"/>
              </a:solidFill>
              <a:latin typeface="Calibri"/>
              <a:ea typeface="Calibri"/>
              <a:cs typeface="Calibri"/>
              <a:sym typeface="Calibri"/>
            </a:endParaRPr>
          </a:p>
        </p:txBody>
      </p:sp>
      <p:pic>
        <p:nvPicPr>
          <p:cNvPr descr="Resultado de imagen para blueprint del servicio al cliente evidencia fisica acciones del cliente" id="172" name="Google Shape;172;p10"/>
          <p:cNvPicPr preferRelativeResize="0"/>
          <p:nvPr/>
        </p:nvPicPr>
        <p:blipFill rotWithShape="1">
          <a:blip r:embed="rId3">
            <a:alphaModFix/>
          </a:blip>
          <a:srcRect b="0" l="0" r="0" t="0"/>
          <a:stretch/>
        </p:blipFill>
        <p:spPr>
          <a:xfrm>
            <a:off x="478468" y="300258"/>
            <a:ext cx="7538484" cy="48432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Resultado de imagen para blueprint del servicio al cliente evidencia fisica acciones del cliente" id="177" name="Google Shape;177;p11"/>
          <p:cNvPicPr preferRelativeResize="0"/>
          <p:nvPr/>
        </p:nvPicPr>
        <p:blipFill rotWithShape="1">
          <a:blip r:embed="rId3">
            <a:alphaModFix/>
          </a:blip>
          <a:srcRect b="0" l="0" r="0" t="0"/>
          <a:stretch/>
        </p:blipFill>
        <p:spPr>
          <a:xfrm>
            <a:off x="712381" y="0"/>
            <a:ext cx="7719237" cy="51479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Captura de pantalla de un celular&#10;&#10;Descripción generada automáticamente" id="182" name="Google Shape;182;p12"/>
          <p:cNvPicPr preferRelativeResize="0"/>
          <p:nvPr/>
        </p:nvPicPr>
        <p:blipFill rotWithShape="1">
          <a:blip r:embed="rId3">
            <a:alphaModFix/>
          </a:blip>
          <a:srcRect b="0" l="0" r="0" t="0"/>
          <a:stretch/>
        </p:blipFill>
        <p:spPr>
          <a:xfrm>
            <a:off x="1823654" y="148537"/>
            <a:ext cx="5496692" cy="48012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nvSpPr>
        <p:spPr>
          <a:xfrm>
            <a:off x="1639229" y="759924"/>
            <a:ext cx="5809786"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rgbClr val="274FB2"/>
                </a:solidFill>
                <a:latin typeface="Work Sans"/>
                <a:ea typeface="Work Sans"/>
                <a:cs typeface="Work Sans"/>
                <a:sym typeface="Work Sans"/>
              </a:rPr>
              <a:t>Es de gran importancia que se analice, planee y mejore cada momento </a:t>
            </a:r>
            <a:endParaRPr/>
          </a:p>
          <a:p>
            <a:pPr indent="0" lvl="0" marL="0" marR="0" rtl="0" algn="ctr">
              <a:spcBef>
                <a:spcPts val="0"/>
              </a:spcBef>
              <a:spcAft>
                <a:spcPts val="0"/>
              </a:spcAft>
              <a:buNone/>
            </a:pPr>
            <a:r>
              <a:rPr b="1" lang="es-ES" sz="2000">
                <a:solidFill>
                  <a:srgbClr val="274FB2"/>
                </a:solidFill>
                <a:latin typeface="Work Sans"/>
                <a:ea typeface="Work Sans"/>
                <a:cs typeface="Work Sans"/>
                <a:sym typeface="Work Sans"/>
              </a:rPr>
              <a:t>de verdad y que la experiencia sea positiva y supere las expectativas del cliente.</a:t>
            </a:r>
            <a:endParaRPr/>
          </a:p>
          <a:p>
            <a:pPr indent="0" lvl="0" marL="0" marR="0" rtl="0" algn="ctr">
              <a:spcBef>
                <a:spcPts val="0"/>
              </a:spcBef>
              <a:spcAft>
                <a:spcPts val="0"/>
              </a:spcAft>
              <a:buNone/>
            </a:pPr>
            <a:r>
              <a:rPr b="1" lang="es-ES" sz="2000">
                <a:solidFill>
                  <a:srgbClr val="274FB2"/>
                </a:solidFill>
                <a:latin typeface="Work Sans"/>
                <a:ea typeface="Work Sans"/>
                <a:cs typeface="Work Sans"/>
                <a:sym typeface="Work Sans"/>
              </a:rPr>
              <a:t>Para ello es importante tener un marco de referencia (ESTANDARES DEL SERVICIO y </a:t>
            </a:r>
            <a:endParaRPr/>
          </a:p>
          <a:p>
            <a:pPr indent="0" lvl="0" marL="0" marR="0" rtl="0" algn="ctr">
              <a:spcBef>
                <a:spcPts val="0"/>
              </a:spcBef>
              <a:spcAft>
                <a:spcPts val="0"/>
              </a:spcAft>
              <a:buNone/>
            </a:pPr>
            <a:r>
              <a:rPr b="1" lang="es-ES" sz="2000">
                <a:solidFill>
                  <a:srgbClr val="274FB2"/>
                </a:solidFill>
                <a:latin typeface="Work Sans"/>
                <a:ea typeface="Work Sans"/>
                <a:cs typeface="Work Sans"/>
                <a:sym typeface="Work Sans"/>
              </a:rPr>
              <a:t>PROTOCOLOS DE ATENCIÓN Y SERVICIO AL CLIENTE).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nvSpPr>
        <p:spPr>
          <a:xfrm>
            <a:off x="406400" y="253817"/>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ESTÁNDARES DEL SERVICIO</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193" name="Google Shape;193;p14"/>
          <p:cNvSpPr txBox="1"/>
          <p:nvPr/>
        </p:nvSpPr>
        <p:spPr>
          <a:xfrm>
            <a:off x="144178" y="1059778"/>
            <a:ext cx="8855644" cy="37240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i="0" lang="es-ES" sz="1400" u="none" strike="noStrike">
                <a:solidFill>
                  <a:schemeClr val="dk1"/>
                </a:solidFill>
                <a:latin typeface="Calibri"/>
                <a:ea typeface="Calibri"/>
                <a:cs typeface="Calibri"/>
                <a:sym typeface="Calibri"/>
              </a:rPr>
              <a:t>Un estándar es un parámetro de comparación de la manera como se debe desarrollar un proceso o de los resultados que deben esperarse de él.</a:t>
            </a:r>
            <a:endParaRPr/>
          </a:p>
          <a:p>
            <a:pPr indent="0" lvl="0" marL="0" marR="0" rtl="0" algn="just">
              <a:spcBef>
                <a:spcPts val="0"/>
              </a:spcBef>
              <a:spcAft>
                <a:spcPts val="0"/>
              </a:spcAft>
              <a:buNone/>
            </a:pPr>
            <a:r>
              <a:t/>
            </a:r>
            <a:endParaRPr i="0" sz="14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i="0" lang="es-ES" sz="1400" u="none" strike="noStrike">
                <a:solidFill>
                  <a:schemeClr val="dk1"/>
                </a:solidFill>
                <a:latin typeface="Calibri"/>
                <a:ea typeface="Calibri"/>
                <a:cs typeface="Calibri"/>
                <a:sym typeface="Calibri"/>
              </a:rPr>
              <a:t>Se requieren como mínimo establecer los siguientes estándares, apoyados de la evaluación del proceso con uso de indicadores y evaluación de la atención y servicio al cliente.</a:t>
            </a:r>
            <a:endParaRPr/>
          </a:p>
          <a:p>
            <a:pPr indent="0" lvl="0" marL="0" marR="0" rtl="0" algn="just">
              <a:spcBef>
                <a:spcPts val="0"/>
              </a:spcBef>
              <a:spcAft>
                <a:spcPts val="0"/>
              </a:spcAft>
              <a:buNone/>
            </a:pPr>
            <a:r>
              <a:t/>
            </a:r>
            <a:endParaRPr i="0" sz="1400" u="none" strike="noStrike">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400"/>
              <a:buFont typeface="Noto Sans Symbols"/>
              <a:buChar char="✔"/>
            </a:pPr>
            <a:r>
              <a:rPr b="1" i="0" lang="es-ES" sz="1400" u="none" strike="noStrike">
                <a:solidFill>
                  <a:schemeClr val="dk1"/>
                </a:solidFill>
                <a:latin typeface="Calibri"/>
                <a:ea typeface="Calibri"/>
                <a:cs typeface="Calibri"/>
                <a:sym typeface="Calibri"/>
              </a:rPr>
              <a:t>Estándares del personal: </a:t>
            </a:r>
            <a:r>
              <a:rPr i="0" lang="es-ES" sz="1400" u="none" strike="noStrike">
                <a:solidFill>
                  <a:schemeClr val="dk1"/>
                </a:solidFill>
                <a:latin typeface="Calibri"/>
                <a:ea typeface="Calibri"/>
                <a:cs typeface="Calibri"/>
                <a:sym typeface="Calibri"/>
              </a:rPr>
              <a:t>Presentación personal e identificación.</a:t>
            </a:r>
            <a:endParaRPr/>
          </a:p>
          <a:p>
            <a:pPr indent="-285750" lvl="0" marL="285750" marR="0" rtl="0" algn="just">
              <a:spcBef>
                <a:spcPts val="0"/>
              </a:spcBef>
              <a:spcAft>
                <a:spcPts val="0"/>
              </a:spcAft>
              <a:buClr>
                <a:schemeClr val="dk1"/>
              </a:buClr>
              <a:buSzPts val="1400"/>
              <a:buFont typeface="Noto Sans Symbols"/>
              <a:buChar char="✔"/>
            </a:pPr>
            <a:r>
              <a:rPr b="1" i="0" lang="es-ES" sz="1400" u="none" strike="noStrike">
                <a:solidFill>
                  <a:schemeClr val="dk1"/>
                </a:solidFill>
                <a:latin typeface="Calibri"/>
                <a:ea typeface="Calibri"/>
                <a:cs typeface="Calibri"/>
                <a:sym typeface="Calibri"/>
              </a:rPr>
              <a:t>Estándares del servicio:</a:t>
            </a:r>
            <a:endParaRPr/>
          </a:p>
          <a:p>
            <a:pPr indent="-285750" lvl="1" marL="742950" marR="0" rtl="0" algn="just">
              <a:spcBef>
                <a:spcPts val="0"/>
              </a:spcBef>
              <a:spcAft>
                <a:spcPts val="0"/>
              </a:spcAft>
              <a:buClr>
                <a:schemeClr val="dk1"/>
              </a:buClr>
              <a:buSzPts val="1400"/>
              <a:buFont typeface="Arial"/>
              <a:buChar char="•"/>
            </a:pPr>
            <a:r>
              <a:rPr b="0" i="0" lang="es-ES" sz="1400" u="none" cap="none" strike="noStrike">
                <a:solidFill>
                  <a:schemeClr val="dk1"/>
                </a:solidFill>
                <a:latin typeface="Calibri"/>
                <a:ea typeface="Calibri"/>
                <a:cs typeface="Calibri"/>
                <a:sym typeface="Calibri"/>
              </a:rPr>
              <a:t>Recepción: Ubicación puesto de trabajo, bienvenida, actitud de servicio, resolución de consultas o dudas, lenguaje corporal, tiempo para solucionar gestiones, despedida.</a:t>
            </a:r>
            <a:endParaRPr/>
          </a:p>
          <a:p>
            <a:pPr indent="-285750" lvl="1" marL="742950" marR="0" rtl="0" algn="just">
              <a:spcBef>
                <a:spcPts val="0"/>
              </a:spcBef>
              <a:spcAft>
                <a:spcPts val="0"/>
              </a:spcAft>
              <a:buClr>
                <a:schemeClr val="dk1"/>
              </a:buClr>
              <a:buSzPts val="1400"/>
              <a:buFont typeface="Arial"/>
              <a:buChar char="•"/>
            </a:pPr>
            <a:r>
              <a:rPr b="0" i="0" lang="es-ES" sz="1400" u="none" cap="none" strike="noStrike">
                <a:solidFill>
                  <a:schemeClr val="dk1"/>
                </a:solidFill>
                <a:latin typeface="Calibri"/>
                <a:ea typeface="Calibri"/>
                <a:cs typeface="Calibri"/>
                <a:sym typeface="Calibri"/>
              </a:rPr>
              <a:t>Servicio al cliente o soporte: Atención de las necesidades, manejo de información, conocimiento del servicio, entre otros.</a:t>
            </a:r>
            <a:endParaRPr/>
          </a:p>
          <a:p>
            <a:pPr indent="-285750" lvl="1" marL="742950" marR="0" rtl="0" algn="just">
              <a:spcBef>
                <a:spcPts val="0"/>
              </a:spcBef>
              <a:spcAft>
                <a:spcPts val="0"/>
              </a:spcAft>
              <a:buClr>
                <a:schemeClr val="dk1"/>
              </a:buClr>
              <a:buSzPts val="1400"/>
              <a:buFont typeface="Arial"/>
              <a:buChar char="•"/>
            </a:pPr>
            <a:r>
              <a:rPr b="0" i="0" lang="es-ES" sz="1400" u="none" cap="none" strike="noStrike">
                <a:solidFill>
                  <a:schemeClr val="dk1"/>
                </a:solidFill>
                <a:latin typeface="Calibri"/>
                <a:ea typeface="Calibri"/>
                <a:cs typeface="Calibri"/>
                <a:sym typeface="Calibri"/>
              </a:rPr>
              <a:t>Proceso de pagos: desarrollo de operaciones.</a:t>
            </a:r>
            <a:endParaRPr/>
          </a:p>
          <a:p>
            <a:pPr indent="-285750" lvl="0" marL="285750" marR="0" rtl="0" algn="just">
              <a:spcBef>
                <a:spcPts val="0"/>
              </a:spcBef>
              <a:spcAft>
                <a:spcPts val="0"/>
              </a:spcAft>
              <a:buClr>
                <a:schemeClr val="dk1"/>
              </a:buClr>
              <a:buSzPts val="1400"/>
              <a:buFont typeface="Noto Sans Symbols"/>
              <a:buChar char="✔"/>
            </a:pPr>
            <a:r>
              <a:rPr b="1" i="0" lang="es-ES" sz="1400" u="none" strike="noStrike">
                <a:solidFill>
                  <a:schemeClr val="dk1"/>
                </a:solidFill>
                <a:latin typeface="Calibri"/>
                <a:ea typeface="Calibri"/>
                <a:cs typeface="Calibri"/>
                <a:sym typeface="Calibri"/>
              </a:rPr>
              <a:t>Estándares de instalaciones: </a:t>
            </a:r>
            <a:r>
              <a:rPr i="0" lang="es-ES" sz="1400" u="none" strike="noStrike">
                <a:solidFill>
                  <a:schemeClr val="dk1"/>
                </a:solidFill>
                <a:latin typeface="Calibri"/>
                <a:ea typeface="Calibri"/>
                <a:cs typeface="Calibri"/>
                <a:sym typeface="Calibri"/>
              </a:rPr>
              <a:t>limpieza y orden de puesto de trabajo, rotulación interna y externa, aspecto mobiliario y equipo, decoración, gestión espera o cola en el servicio. </a:t>
            </a:r>
            <a:endParaRPr/>
          </a:p>
          <a:p>
            <a:pPr indent="-285750" lvl="0" marL="285750" marR="0" rtl="0" algn="just">
              <a:spcBef>
                <a:spcPts val="0"/>
              </a:spcBef>
              <a:spcAft>
                <a:spcPts val="0"/>
              </a:spcAft>
              <a:buClr>
                <a:schemeClr val="dk1"/>
              </a:buClr>
              <a:buSzPts val="1400"/>
              <a:buFont typeface="Noto Sans Symbols"/>
              <a:buChar char="✔"/>
            </a:pPr>
            <a:r>
              <a:rPr b="1" i="0" lang="es-ES" sz="1400" u="none" strike="noStrike">
                <a:solidFill>
                  <a:schemeClr val="dk1"/>
                </a:solidFill>
                <a:latin typeface="Calibri"/>
                <a:ea typeface="Calibri"/>
                <a:cs typeface="Calibri"/>
                <a:sym typeface="Calibri"/>
              </a:rPr>
              <a:t>Entre otros.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5"/>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199" name="Google Shape;199;p15"/>
          <p:cNvSpPr txBox="1"/>
          <p:nvPr/>
        </p:nvSpPr>
        <p:spPr>
          <a:xfrm>
            <a:off x="248355" y="1210923"/>
            <a:ext cx="8354733" cy="4924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La tipología de los clientes es muy extensa. Algunos tipos de clientes son: </a:t>
            </a:r>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sp>
        <p:nvSpPr>
          <p:cNvPr id="200" name="Google Shape;200;p15"/>
          <p:cNvSpPr txBox="1"/>
          <p:nvPr/>
        </p:nvSpPr>
        <p:spPr>
          <a:xfrm>
            <a:off x="1" y="2305481"/>
            <a:ext cx="2675466"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Es incapaz de tomar una decisión, se interesan por varias cosas a la vez y piden opinión a todo el mundo.</a:t>
            </a:r>
            <a:endParaRPr sz="1200">
              <a:solidFill>
                <a:schemeClr val="dk1"/>
              </a:solidFill>
              <a:latin typeface="Calibri"/>
              <a:ea typeface="Calibri"/>
              <a:cs typeface="Calibri"/>
              <a:sym typeface="Calibri"/>
            </a:endParaRPr>
          </a:p>
        </p:txBody>
      </p:sp>
      <p:sp>
        <p:nvSpPr>
          <p:cNvPr id="201" name="Google Shape;201;p15"/>
          <p:cNvSpPr txBox="1"/>
          <p:nvPr/>
        </p:nvSpPr>
        <p:spPr>
          <a:xfrm>
            <a:off x="5858933" y="2099733"/>
            <a:ext cx="3099755"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No los dejes solos.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Apóyales y confirma cada decisión que vayan tomando.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No ofrezcas demasiadas alternativas.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Dales información precisa y consejos útiles.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Descubre hacia dónde va su interés.</a:t>
            </a:r>
            <a:endParaRPr sz="1200">
              <a:solidFill>
                <a:schemeClr val="dk1"/>
              </a:solidFill>
              <a:latin typeface="Calibri"/>
              <a:ea typeface="Calibri"/>
              <a:cs typeface="Calibri"/>
              <a:sym typeface="Calibri"/>
            </a:endParaRPr>
          </a:p>
        </p:txBody>
      </p:sp>
      <p:sp>
        <p:nvSpPr>
          <p:cNvPr id="202" name="Google Shape;202;p15"/>
          <p:cNvSpPr/>
          <p:nvPr/>
        </p:nvSpPr>
        <p:spPr>
          <a:xfrm>
            <a:off x="0" y="1806222"/>
            <a:ext cx="1873956" cy="293511"/>
          </a:xfrm>
          <a:prstGeom prst="snip1Rect">
            <a:avLst>
              <a:gd fmla="val 16667" name="adj"/>
            </a:avLst>
          </a:prstGeom>
          <a:solidFill>
            <a:srgbClr val="002060"/>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Indeciso</a:t>
            </a:r>
            <a:endParaRPr sz="1800">
              <a:solidFill>
                <a:schemeClr val="lt1"/>
              </a:solidFill>
              <a:latin typeface="Calibri"/>
              <a:ea typeface="Calibri"/>
              <a:cs typeface="Calibri"/>
              <a:sym typeface="Calibri"/>
            </a:endParaRPr>
          </a:p>
        </p:txBody>
      </p:sp>
      <p:pic>
        <p:nvPicPr>
          <p:cNvPr descr="Confused Woman Vectores, Ilustraciones Y Gráficos - 123RF" id="203" name="Google Shape;203;p15"/>
          <p:cNvPicPr preferRelativeResize="0"/>
          <p:nvPr/>
        </p:nvPicPr>
        <p:blipFill rotWithShape="1">
          <a:blip r:embed="rId3">
            <a:alphaModFix/>
          </a:blip>
          <a:srcRect b="0" l="0" r="0" t="0"/>
          <a:stretch/>
        </p:blipFill>
        <p:spPr>
          <a:xfrm>
            <a:off x="2833378" y="2028305"/>
            <a:ext cx="2777330" cy="24625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09" name="Google Shape;209;p16"/>
          <p:cNvSpPr txBox="1"/>
          <p:nvPr/>
        </p:nvSpPr>
        <p:spPr>
          <a:xfrm>
            <a:off x="1" y="2068412"/>
            <a:ext cx="2675466"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Mira el reloj con frecuencia y se muestra nervioso, siempre tiene prisa. Tiende a generar incomodidad tanto en quien le atiende como en los que están alrededor.</a:t>
            </a:r>
            <a:endParaRPr sz="1200">
              <a:solidFill>
                <a:schemeClr val="dk1"/>
              </a:solidFill>
              <a:latin typeface="Calibri"/>
              <a:ea typeface="Calibri"/>
              <a:cs typeface="Calibri"/>
              <a:sym typeface="Calibri"/>
            </a:endParaRPr>
          </a:p>
        </p:txBody>
      </p:sp>
      <p:sp>
        <p:nvSpPr>
          <p:cNvPr id="210" name="Google Shape;210;p16"/>
          <p:cNvSpPr txBox="1"/>
          <p:nvPr/>
        </p:nvSpPr>
        <p:spPr>
          <a:xfrm>
            <a:off x="5858933" y="1715908"/>
            <a:ext cx="3099755"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196850" lvl="0" marL="285750" marR="0" rtl="0" algn="just">
              <a:spcBef>
                <a:spcPts val="0"/>
              </a:spcBef>
              <a:spcAft>
                <a:spcPts val="0"/>
              </a:spcAft>
              <a:buClr>
                <a:schemeClr val="dk1"/>
              </a:buClr>
              <a:buSzPts val="1400"/>
              <a:buFont typeface="Noto Sans Symbols"/>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Pon mucha atención a lo que pide para mostrarle una pequeña selección de productos.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Actúa rápido.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No entres en detalles.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Muéstrate decidido y firme en gestos y palabras.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No dejes que te dominen los nervios.</a:t>
            </a:r>
            <a:endParaRPr sz="1200">
              <a:solidFill>
                <a:schemeClr val="dk1"/>
              </a:solidFill>
              <a:latin typeface="Calibri"/>
              <a:ea typeface="Calibri"/>
              <a:cs typeface="Calibri"/>
              <a:sym typeface="Calibri"/>
            </a:endParaRPr>
          </a:p>
        </p:txBody>
      </p:sp>
      <p:sp>
        <p:nvSpPr>
          <p:cNvPr id="211" name="Google Shape;211;p16"/>
          <p:cNvSpPr/>
          <p:nvPr/>
        </p:nvSpPr>
        <p:spPr>
          <a:xfrm>
            <a:off x="-1" y="1569153"/>
            <a:ext cx="2144889" cy="293511"/>
          </a:xfrm>
          <a:prstGeom prst="snip1Rect">
            <a:avLst>
              <a:gd fmla="val 16667" name="adj"/>
            </a:avLst>
          </a:prstGeom>
          <a:solidFill>
            <a:srgbClr val="008000"/>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Impaciente</a:t>
            </a:r>
            <a:endParaRPr sz="1800">
              <a:solidFill>
                <a:schemeClr val="lt1"/>
              </a:solidFill>
              <a:latin typeface="Calibri"/>
              <a:ea typeface="Calibri"/>
              <a:cs typeface="Calibri"/>
              <a:sym typeface="Calibri"/>
            </a:endParaRPr>
          </a:p>
        </p:txBody>
      </p:sp>
      <p:pic>
        <p:nvPicPr>
          <p:cNvPr id="212" name="Google Shape;212;p16"/>
          <p:cNvPicPr preferRelativeResize="0"/>
          <p:nvPr/>
        </p:nvPicPr>
        <p:blipFill rotWithShape="1">
          <a:blip r:embed="rId3">
            <a:alphaModFix/>
          </a:blip>
          <a:srcRect b="0" l="0" r="0" t="0"/>
          <a:stretch/>
        </p:blipFill>
        <p:spPr>
          <a:xfrm>
            <a:off x="3070929" y="2394478"/>
            <a:ext cx="2257425" cy="274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CLIENTE: CLIENTE AMIGABLE O HABLADOR" id="217" name="Google Shape;217;p17"/>
          <p:cNvPicPr preferRelativeResize="0"/>
          <p:nvPr/>
        </p:nvPicPr>
        <p:blipFill rotWithShape="1">
          <a:blip r:embed="rId3">
            <a:alphaModFix/>
          </a:blip>
          <a:srcRect b="0" l="0" r="0" t="0"/>
          <a:stretch/>
        </p:blipFill>
        <p:spPr>
          <a:xfrm>
            <a:off x="3068837" y="1948849"/>
            <a:ext cx="2880410" cy="2160307"/>
          </a:xfrm>
          <a:prstGeom prst="rect">
            <a:avLst/>
          </a:prstGeom>
          <a:noFill/>
          <a:ln>
            <a:noFill/>
          </a:ln>
        </p:spPr>
      </p:pic>
      <p:sp>
        <p:nvSpPr>
          <p:cNvPr id="218" name="Google Shape;218;p17"/>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19" name="Google Shape;219;p17"/>
          <p:cNvSpPr txBox="1"/>
          <p:nvPr/>
        </p:nvSpPr>
        <p:spPr>
          <a:xfrm>
            <a:off x="11289" y="1715908"/>
            <a:ext cx="3183466"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Simpático y amigable, suele estar abierto a dar su opinión, contestar encuestas y probar nuevos productos o servicios.</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El único problema que puede tener este tipo de cliente es que sea demasiado hablador o que le guste conversar y un simple saludo pueda convertirse en una charla de café.</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Ante un cliente locuaz puede resultar difícil combinar un trato amable con hacerle ver que tenemos que seguir trabajando.</a:t>
            </a:r>
            <a:endParaRPr sz="1200">
              <a:solidFill>
                <a:schemeClr val="dk1"/>
              </a:solidFill>
              <a:latin typeface="Calibri"/>
              <a:ea typeface="Calibri"/>
              <a:cs typeface="Calibri"/>
              <a:sym typeface="Calibri"/>
            </a:endParaRPr>
          </a:p>
        </p:txBody>
      </p:sp>
      <p:sp>
        <p:nvSpPr>
          <p:cNvPr id="220" name="Google Shape;220;p17"/>
          <p:cNvSpPr txBox="1"/>
          <p:nvPr/>
        </p:nvSpPr>
        <p:spPr>
          <a:xfrm>
            <a:off x="5753994" y="1024108"/>
            <a:ext cx="3204694" cy="37548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196850" lvl="0" marL="285750" marR="0" rtl="0" algn="just">
              <a:spcBef>
                <a:spcPts val="0"/>
              </a:spcBef>
              <a:spcAft>
                <a:spcPts val="0"/>
              </a:spcAft>
              <a:buClr>
                <a:schemeClr val="dk1"/>
              </a:buClr>
              <a:buSzPts val="1400"/>
              <a:buFont typeface="Noto Sans Symbols"/>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Muestra interés por sus opiniones y experiencia dentro del establecimiento.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Sigue su conversación y sus bromas.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Sé amable y atiéndelo como merece, son los clientes que todos queremos tener, pero hay que hacerles ver, de forma cortés, que nuestro tiempo no es ilimitado.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Procura guiar hábilmente la conversación, escuchando con simpatía pero tratando de orientar la charla hacia el producto.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No te muestres impaciente o molesto.</a:t>
            </a:r>
            <a:endParaRPr sz="1200">
              <a:solidFill>
                <a:schemeClr val="dk1"/>
              </a:solidFill>
              <a:latin typeface="Calibri"/>
              <a:ea typeface="Calibri"/>
              <a:cs typeface="Calibri"/>
              <a:sym typeface="Calibri"/>
            </a:endParaRPr>
          </a:p>
        </p:txBody>
      </p:sp>
      <p:sp>
        <p:nvSpPr>
          <p:cNvPr id="221" name="Google Shape;221;p17"/>
          <p:cNvSpPr/>
          <p:nvPr/>
        </p:nvSpPr>
        <p:spPr>
          <a:xfrm>
            <a:off x="-1" y="1275639"/>
            <a:ext cx="2144889" cy="293511"/>
          </a:xfrm>
          <a:prstGeom prst="snip1Rect">
            <a:avLst>
              <a:gd fmla="val 16667" name="adj"/>
            </a:avLst>
          </a:prstGeom>
          <a:solidFill>
            <a:srgbClr val="7030A0"/>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Amable</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TIPOS DE CLIENTES" id="226" name="Google Shape;226;p18"/>
          <p:cNvPicPr preferRelativeResize="0"/>
          <p:nvPr/>
        </p:nvPicPr>
        <p:blipFill rotWithShape="1">
          <a:blip r:embed="rId3">
            <a:alphaModFix/>
          </a:blip>
          <a:srcRect b="0" l="0" r="0" t="0"/>
          <a:stretch/>
        </p:blipFill>
        <p:spPr>
          <a:xfrm>
            <a:off x="3094432" y="1961942"/>
            <a:ext cx="2303723" cy="2303723"/>
          </a:xfrm>
          <a:prstGeom prst="rect">
            <a:avLst/>
          </a:prstGeom>
          <a:noFill/>
          <a:ln>
            <a:noFill/>
          </a:ln>
        </p:spPr>
      </p:pic>
      <p:sp>
        <p:nvSpPr>
          <p:cNvPr id="227" name="Google Shape;227;p18"/>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28" name="Google Shape;228;p18"/>
          <p:cNvSpPr txBox="1"/>
          <p:nvPr/>
        </p:nvSpPr>
        <p:spPr>
          <a:xfrm>
            <a:off x="11289" y="1478835"/>
            <a:ext cx="3163442"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Son aquellos clientes que creen conocer todas las respuestas, un poco sabelotodo, les encantan las discusiones, son polémicos y pueden llegar a tener un tono agresivo, además de ser el comprador eternamente descontento.</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De paso firme y confiado, suele hablar con tono elevado, en ocasiones hasta agresivo. Les gusta discutir y exigen razones ante las que se muestra siempre descontentos. </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Ante este tipo de cliente es muy importante conocer a fondo nuestro producto o servicio.</a:t>
            </a:r>
            <a:endParaRPr sz="1200">
              <a:solidFill>
                <a:schemeClr val="dk1"/>
              </a:solidFill>
              <a:latin typeface="Calibri"/>
              <a:ea typeface="Calibri"/>
              <a:cs typeface="Calibri"/>
              <a:sym typeface="Calibri"/>
            </a:endParaRPr>
          </a:p>
        </p:txBody>
      </p:sp>
      <p:sp>
        <p:nvSpPr>
          <p:cNvPr id="229" name="Google Shape;229;p18"/>
          <p:cNvSpPr txBox="1"/>
          <p:nvPr/>
        </p:nvSpPr>
        <p:spPr>
          <a:xfrm>
            <a:off x="5317856" y="1128645"/>
            <a:ext cx="3640832"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196850" lvl="0" marL="285750" marR="0" rtl="0" algn="just">
              <a:spcBef>
                <a:spcPts val="0"/>
              </a:spcBef>
              <a:spcAft>
                <a:spcPts val="0"/>
              </a:spcAft>
              <a:buClr>
                <a:schemeClr val="dk1"/>
              </a:buClr>
              <a:buSzPts val="1400"/>
              <a:buFont typeface="Noto Sans Symbols"/>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Escúchale con paciencia, sin interrumpirle, deja que hable y utiliza una técnica de preguntas.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Conserva la calma y el buen humor.</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Nunca entres en sus provocaciones, ni discutas, no lo tomes como algo personal.</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Muestra interés por sus opiniones e intenta alinearte con él.</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Ofrece alternativas.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Ofrece la solución que necesita, haciéndole ver que ha sido idea suya.</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Actúa rápido.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Garantiza, en la medida de lo posible, atender sus reclamaciones.</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Haz que se sienta bien en el momento de la venta.</a:t>
            </a:r>
            <a:endParaRPr sz="1200">
              <a:solidFill>
                <a:schemeClr val="dk1"/>
              </a:solidFill>
              <a:latin typeface="Calibri"/>
              <a:ea typeface="Calibri"/>
              <a:cs typeface="Calibri"/>
              <a:sym typeface="Calibri"/>
            </a:endParaRPr>
          </a:p>
        </p:txBody>
      </p:sp>
      <p:sp>
        <p:nvSpPr>
          <p:cNvPr id="230" name="Google Shape;230;p18"/>
          <p:cNvSpPr/>
          <p:nvPr/>
        </p:nvSpPr>
        <p:spPr>
          <a:xfrm>
            <a:off x="-1" y="1162749"/>
            <a:ext cx="2144889" cy="293511"/>
          </a:xfrm>
          <a:prstGeom prst="snip1Rect">
            <a:avLst>
              <a:gd fmla="val 16667" name="adj"/>
            </a:avLst>
          </a:prstGeom>
          <a:solidFill>
            <a:srgbClr val="C00000"/>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Dominante</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36" name="Google Shape;236;p19"/>
          <p:cNvSpPr txBox="1"/>
          <p:nvPr/>
        </p:nvSpPr>
        <p:spPr>
          <a:xfrm>
            <a:off x="11289" y="1478835"/>
            <a:ext cx="3163442"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Puede ser el que se queja por todo. Todo está mal; la atención es insuficiente, los precios caros y el aparcamiento lejos.</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El que todo lo ve negro, nada va a funcionar, todo es imposible.</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O el que utiliza la lástima para tratar de dominarnos.</a:t>
            </a:r>
            <a:endParaRPr sz="1200">
              <a:solidFill>
                <a:schemeClr val="dk1"/>
              </a:solidFill>
              <a:latin typeface="Calibri"/>
              <a:ea typeface="Calibri"/>
              <a:cs typeface="Calibri"/>
              <a:sym typeface="Calibri"/>
            </a:endParaRPr>
          </a:p>
        </p:txBody>
      </p:sp>
      <p:sp>
        <p:nvSpPr>
          <p:cNvPr id="237" name="Google Shape;237;p19"/>
          <p:cNvSpPr txBox="1"/>
          <p:nvPr/>
        </p:nvSpPr>
        <p:spPr>
          <a:xfrm>
            <a:off x="5317856" y="1128645"/>
            <a:ext cx="3640832"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196850" lvl="0" marL="285750" marR="0" rtl="0" algn="just">
              <a:spcBef>
                <a:spcPts val="0"/>
              </a:spcBef>
              <a:spcAft>
                <a:spcPts val="0"/>
              </a:spcAft>
              <a:buClr>
                <a:schemeClr val="dk1"/>
              </a:buClr>
              <a:buSzPts val="1400"/>
              <a:buFont typeface="Noto Sans Symbols"/>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Paciencia, mantén la calma.</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Deja que hable tranquilamente.</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Cuando termine de hablar oriéntale hacia una solución, utilizando una lógica convincente.</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Muéstrale las opciones que tiene.</a:t>
            </a:r>
            <a:endParaRPr sz="1200">
              <a:solidFill>
                <a:schemeClr val="dk1"/>
              </a:solidFill>
              <a:latin typeface="Calibri"/>
              <a:ea typeface="Calibri"/>
              <a:cs typeface="Calibri"/>
              <a:sym typeface="Calibri"/>
            </a:endParaRPr>
          </a:p>
        </p:txBody>
      </p:sp>
      <p:sp>
        <p:nvSpPr>
          <p:cNvPr id="238" name="Google Shape;238;p19"/>
          <p:cNvSpPr/>
          <p:nvPr/>
        </p:nvSpPr>
        <p:spPr>
          <a:xfrm>
            <a:off x="-1" y="1162749"/>
            <a:ext cx="2144889" cy="293511"/>
          </a:xfrm>
          <a:prstGeom prst="snip1Rect">
            <a:avLst>
              <a:gd fmla="val 16667" name="adj"/>
            </a:avLst>
          </a:prstGeom>
          <a:solidFill>
            <a:srgbClr val="31859B"/>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Negativo</a:t>
            </a:r>
            <a:endParaRPr sz="1800">
              <a:solidFill>
                <a:schemeClr val="lt1"/>
              </a:solidFill>
              <a:latin typeface="Calibri"/>
              <a:ea typeface="Calibri"/>
              <a:cs typeface="Calibri"/>
              <a:sym typeface="Calibri"/>
            </a:endParaRPr>
          </a:p>
        </p:txBody>
      </p:sp>
      <p:pic>
        <p:nvPicPr>
          <p:cNvPr id="239" name="Google Shape;239;p19"/>
          <p:cNvPicPr preferRelativeResize="0"/>
          <p:nvPr/>
        </p:nvPicPr>
        <p:blipFill rotWithShape="1">
          <a:blip r:embed="rId3">
            <a:alphaModFix/>
          </a:blip>
          <a:srcRect b="0" l="0" r="0" t="0"/>
          <a:stretch/>
        </p:blipFill>
        <p:spPr>
          <a:xfrm>
            <a:off x="3374756" y="2036586"/>
            <a:ext cx="1743075" cy="300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nvSpPr>
        <p:spPr>
          <a:xfrm>
            <a:off x="382868" y="249495"/>
            <a:ext cx="473139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3600" u="none" cap="none" strike="noStrike">
                <a:solidFill>
                  <a:schemeClr val="lt1"/>
                </a:solidFill>
                <a:latin typeface="Calibri"/>
                <a:ea typeface="Calibri"/>
                <a:cs typeface="Calibri"/>
                <a:sym typeface="Calibri"/>
              </a:rPr>
              <a:t>SERVICIO AL CLIENTE</a:t>
            </a:r>
            <a:endParaRPr/>
          </a:p>
        </p:txBody>
      </p:sp>
      <p:sp>
        <p:nvSpPr>
          <p:cNvPr id="66" name="Google Shape;66;p2"/>
          <p:cNvSpPr txBox="1"/>
          <p:nvPr/>
        </p:nvSpPr>
        <p:spPr>
          <a:xfrm>
            <a:off x="382868" y="1084384"/>
            <a:ext cx="7904676"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600" u="none" cap="none" strike="noStrike">
                <a:solidFill>
                  <a:srgbClr val="404040"/>
                </a:solidFill>
                <a:latin typeface="Arial"/>
                <a:ea typeface="Arial"/>
                <a:cs typeface="Arial"/>
                <a:sym typeface="Arial"/>
              </a:rPr>
              <a:t>El servicio al cliente, debe ser concebido como la gestión y efectividad de toda una cadena de suministros, que proporcionan en tiempo y lugar un producto o servicio, generando valor para el cliente. </a:t>
            </a:r>
            <a:r>
              <a:rPr b="0" i="0" lang="es-ES" sz="1600" u="none" cap="none" strike="noStrike">
                <a:solidFill>
                  <a:schemeClr val="dk1"/>
                </a:solidFill>
                <a:latin typeface="Arial"/>
                <a:ea typeface="Arial"/>
                <a:cs typeface="Arial"/>
                <a:sym typeface="Arial"/>
              </a:rPr>
              <a:t>El servicio al cliente es todo esfuerzo encaminado a atender al cliente y a resolver sus inquietudes, sugerencias, dudas o reclamos. Es decir, el servicio al cliente es todo momento de contacto entre el cliente y la empresa (UMB Virtual). </a:t>
            </a:r>
            <a:endParaRPr/>
          </a:p>
        </p:txBody>
      </p:sp>
      <p:pic>
        <p:nvPicPr>
          <p:cNvPr descr="Imagen que contiene señal&#10;&#10;Descripción generada automáticamente" id="67" name="Google Shape;67;p2"/>
          <p:cNvPicPr preferRelativeResize="0"/>
          <p:nvPr/>
        </p:nvPicPr>
        <p:blipFill rotWithShape="1">
          <a:blip r:embed="rId3">
            <a:alphaModFix/>
          </a:blip>
          <a:srcRect b="0" l="0" r="0" t="0"/>
          <a:stretch/>
        </p:blipFill>
        <p:spPr>
          <a:xfrm>
            <a:off x="5336325" y="2571750"/>
            <a:ext cx="2198341" cy="2125735"/>
          </a:xfrm>
          <a:prstGeom prst="rect">
            <a:avLst/>
          </a:prstGeom>
          <a:noFill/>
          <a:ln>
            <a:noFill/>
          </a:ln>
        </p:spPr>
      </p:pic>
      <p:pic>
        <p:nvPicPr>
          <p:cNvPr descr="Imagen que contiene dibujo&#10;&#10;Descripción generada automáticamente" id="68" name="Google Shape;68;p2"/>
          <p:cNvPicPr preferRelativeResize="0"/>
          <p:nvPr/>
        </p:nvPicPr>
        <p:blipFill rotWithShape="1">
          <a:blip r:embed="rId4">
            <a:alphaModFix/>
          </a:blip>
          <a:srcRect b="0" l="0" r="0" t="0"/>
          <a:stretch/>
        </p:blipFill>
        <p:spPr>
          <a:xfrm>
            <a:off x="962200" y="2571750"/>
            <a:ext cx="4152060" cy="1800307"/>
          </a:xfrm>
          <a:prstGeom prst="rect">
            <a:avLst/>
          </a:prstGeom>
          <a:noFill/>
          <a:ln>
            <a:noFill/>
          </a:ln>
        </p:spPr>
      </p:pic>
      <p:sp>
        <p:nvSpPr>
          <p:cNvPr id="69" name="Google Shape;69;p2"/>
          <p:cNvSpPr txBox="1"/>
          <p:nvPr/>
        </p:nvSpPr>
        <p:spPr>
          <a:xfrm>
            <a:off x="1201479" y="4740116"/>
            <a:ext cx="7581014"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s-ES" sz="1400">
                <a:solidFill>
                  <a:srgbClr val="274FB2"/>
                </a:solidFill>
                <a:latin typeface="Calibri"/>
                <a:ea typeface="Calibri"/>
                <a:cs typeface="Calibri"/>
                <a:sym typeface="Calibri"/>
              </a:rPr>
              <a:t>“Trate de que la ‘experiencia’ de la marca supere la ‘percepción’ que se tiene de ella” – Stan Rapp</a:t>
            </a:r>
            <a:endParaRPr i="1" sz="1400">
              <a:solidFill>
                <a:srgbClr val="274FB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Conflictos en los equipos de trabajo - Omar Nieblas Blog" id="244" name="Google Shape;244;p20"/>
          <p:cNvPicPr preferRelativeResize="0"/>
          <p:nvPr/>
        </p:nvPicPr>
        <p:blipFill rotWithShape="1">
          <a:blip r:embed="rId3">
            <a:alphaModFix/>
          </a:blip>
          <a:srcRect b="0" l="0" r="0" t="0"/>
          <a:stretch/>
        </p:blipFill>
        <p:spPr>
          <a:xfrm>
            <a:off x="2962403" y="1880882"/>
            <a:ext cx="2567782" cy="2571750"/>
          </a:xfrm>
          <a:prstGeom prst="rect">
            <a:avLst/>
          </a:prstGeom>
          <a:noFill/>
          <a:ln>
            <a:noFill/>
          </a:ln>
        </p:spPr>
      </p:pic>
      <p:sp>
        <p:nvSpPr>
          <p:cNvPr id="245" name="Google Shape;245;p20"/>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46" name="Google Shape;246;p20"/>
          <p:cNvSpPr txBox="1"/>
          <p:nvPr/>
        </p:nvSpPr>
        <p:spPr>
          <a:xfrm>
            <a:off x="11289" y="1478835"/>
            <a:ext cx="2777067"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Es ese cliente que cumple a rajatabla la ley de Murphy; si algo puede salir mal, saldrá mal…</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Y, por supuesto, se molestará más de lo razonable para el caso.</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Generalmente, está de mal humor, se muestra grosero, ofensivo e incluso violento y discute con mucha facilidad.</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Necesitan descargar toda su furia y frustración.</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Utiliza el insulto y el sarcasmo como forma de comunicarse.</a:t>
            </a:r>
            <a:endParaRPr sz="1200">
              <a:solidFill>
                <a:schemeClr val="dk1"/>
              </a:solidFill>
              <a:latin typeface="Calibri"/>
              <a:ea typeface="Calibri"/>
              <a:cs typeface="Calibri"/>
              <a:sym typeface="Calibri"/>
            </a:endParaRPr>
          </a:p>
        </p:txBody>
      </p:sp>
      <p:sp>
        <p:nvSpPr>
          <p:cNvPr id="247" name="Google Shape;247;p20"/>
          <p:cNvSpPr txBox="1"/>
          <p:nvPr/>
        </p:nvSpPr>
        <p:spPr>
          <a:xfrm>
            <a:off x="5625208" y="1309504"/>
            <a:ext cx="3428479"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196850" lvl="0" marL="285750" marR="0" rtl="0" algn="just">
              <a:spcBef>
                <a:spcPts val="0"/>
              </a:spcBef>
              <a:spcAft>
                <a:spcPts val="0"/>
              </a:spcAft>
              <a:buClr>
                <a:schemeClr val="dk1"/>
              </a:buClr>
              <a:buSzPts val="1400"/>
              <a:buFont typeface="Noto Sans Symbols"/>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Argumenta sin caer en sus provocaciones, con la máxima amabilidad y educación.</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Suele buscar atención y reconocimiento, de modo que escucharle e interesarse puede calmarle.</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No pierdas la calma ni te sientas intimidado.</a:t>
            </a:r>
            <a:endParaRPr/>
          </a:p>
          <a:p>
            <a:pPr indent="-285750" lvl="0" marL="285750" marR="0" rtl="0" algn="just">
              <a:spcBef>
                <a:spcPts val="0"/>
              </a:spcBef>
              <a:spcAft>
                <a:spcPts val="0"/>
              </a:spcAft>
              <a:buClr>
                <a:schemeClr val="dk1"/>
              </a:buClr>
              <a:buSzPts val="1400"/>
              <a:buFont typeface="Noto Sans Symbols"/>
              <a:buChar char="⮚"/>
            </a:pPr>
            <a:r>
              <a:rPr lang="es-ES" sz="1400">
                <a:solidFill>
                  <a:schemeClr val="dk1"/>
                </a:solidFill>
                <a:latin typeface="Calibri"/>
                <a:ea typeface="Calibri"/>
                <a:cs typeface="Calibri"/>
                <a:sym typeface="Calibri"/>
              </a:rPr>
              <a:t>Ten preparadas respuestas para los problemas más comunes. </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Hazle preguntas para que descargue su energía explicando que pasa.</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Si no tiene razón, hazle ver que lo entiendes pero derivándolo a tu terreno.</a:t>
            </a:r>
            <a:endParaRPr sz="1200">
              <a:solidFill>
                <a:schemeClr val="dk1"/>
              </a:solidFill>
              <a:latin typeface="Calibri"/>
              <a:ea typeface="Calibri"/>
              <a:cs typeface="Calibri"/>
              <a:sym typeface="Calibri"/>
            </a:endParaRPr>
          </a:p>
        </p:txBody>
      </p:sp>
      <p:sp>
        <p:nvSpPr>
          <p:cNvPr id="248" name="Google Shape;248;p20"/>
          <p:cNvSpPr/>
          <p:nvPr/>
        </p:nvSpPr>
        <p:spPr>
          <a:xfrm>
            <a:off x="-1" y="1162749"/>
            <a:ext cx="2144889" cy="293511"/>
          </a:xfrm>
          <a:prstGeom prst="snip1Rect">
            <a:avLst>
              <a:gd fmla="val 16667" name="adj"/>
            </a:avLst>
          </a:prstGeom>
          <a:solidFill>
            <a:srgbClr val="E36C09"/>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Conflictivo</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Conflictos en los equipos de trabajo - Omar Nieblas Blog" id="253" name="Google Shape;253;p21"/>
          <p:cNvPicPr preferRelativeResize="0"/>
          <p:nvPr/>
        </p:nvPicPr>
        <p:blipFill rotWithShape="1">
          <a:blip r:embed="rId3">
            <a:alphaModFix/>
          </a:blip>
          <a:srcRect b="0" l="0" r="0" t="0"/>
          <a:stretch/>
        </p:blipFill>
        <p:spPr>
          <a:xfrm>
            <a:off x="2962403" y="1880882"/>
            <a:ext cx="2567782" cy="2571750"/>
          </a:xfrm>
          <a:prstGeom prst="rect">
            <a:avLst/>
          </a:prstGeom>
          <a:noFill/>
          <a:ln>
            <a:noFill/>
          </a:ln>
        </p:spPr>
      </p:pic>
      <p:sp>
        <p:nvSpPr>
          <p:cNvPr id="254" name="Google Shape;254;p21"/>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55" name="Google Shape;255;p21"/>
          <p:cNvSpPr txBox="1"/>
          <p:nvPr/>
        </p:nvSpPr>
        <p:spPr>
          <a:xfrm>
            <a:off x="11289" y="1478835"/>
            <a:ext cx="2743200"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Negocia con todo, nunca va a perder la oportunidad de sacar un poco más; pagar menos, más tarde, un regalo…</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Lo que le interesa es siempre hacer un buen negocio, necesita obtener siempre algo más que los demás, eso le produce placer.</a:t>
            </a:r>
            <a:endParaRPr sz="1200">
              <a:solidFill>
                <a:schemeClr val="dk1"/>
              </a:solidFill>
              <a:latin typeface="Calibri"/>
              <a:ea typeface="Calibri"/>
              <a:cs typeface="Calibri"/>
              <a:sym typeface="Calibri"/>
            </a:endParaRPr>
          </a:p>
        </p:txBody>
      </p:sp>
      <p:sp>
        <p:nvSpPr>
          <p:cNvPr id="256" name="Google Shape;256;p21"/>
          <p:cNvSpPr txBox="1"/>
          <p:nvPr/>
        </p:nvSpPr>
        <p:spPr>
          <a:xfrm>
            <a:off x="5480340" y="1597358"/>
            <a:ext cx="3640832" cy="1600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Cómo actuar:</a:t>
            </a:r>
            <a:endParaRPr/>
          </a:p>
          <a:p>
            <a:pPr indent="-196850" lvl="0" marL="285750" marR="0" rtl="0" algn="just">
              <a:spcBef>
                <a:spcPts val="0"/>
              </a:spcBef>
              <a:spcAft>
                <a:spcPts val="0"/>
              </a:spcAft>
              <a:buClr>
                <a:schemeClr val="dk1"/>
              </a:buClr>
              <a:buSzPts val="1400"/>
              <a:buFont typeface="Noto Sans Symbols"/>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Tener claro que a veces hay que poner límites claros y decir NO.</a:t>
            </a:r>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Argumenta por qué no puedes darle lo que pide y cuenta siempre con opciones que sí puedas ofrecerle para calmar sus ansias.</a:t>
            </a:r>
            <a:endParaRPr sz="1200">
              <a:solidFill>
                <a:schemeClr val="dk1"/>
              </a:solidFill>
              <a:latin typeface="Calibri"/>
              <a:ea typeface="Calibri"/>
              <a:cs typeface="Calibri"/>
              <a:sym typeface="Calibri"/>
            </a:endParaRPr>
          </a:p>
        </p:txBody>
      </p:sp>
      <p:sp>
        <p:nvSpPr>
          <p:cNvPr id="257" name="Google Shape;257;p21"/>
          <p:cNvSpPr/>
          <p:nvPr/>
        </p:nvSpPr>
        <p:spPr>
          <a:xfrm>
            <a:off x="-1" y="1162749"/>
            <a:ext cx="2144889" cy="293511"/>
          </a:xfrm>
          <a:prstGeom prst="snip1Rect">
            <a:avLst>
              <a:gd fmla="val 16667" name="adj"/>
            </a:avLst>
          </a:prstGeom>
          <a:solidFill>
            <a:srgbClr val="FF0066"/>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Cliente Negociador</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
          <p:cNvSpPr txBox="1"/>
          <p:nvPr/>
        </p:nvSpPr>
        <p:spPr>
          <a:xfrm>
            <a:off x="394633" y="254865"/>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TIPOLOGÍA DE CLIENTES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63" name="Google Shape;263;p22"/>
          <p:cNvSpPr txBox="1"/>
          <p:nvPr/>
        </p:nvSpPr>
        <p:spPr>
          <a:xfrm>
            <a:off x="11288" y="1478835"/>
            <a:ext cx="8489245"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Según programación neurolingüística (PNL): Cliente visual, auditivo y kinestésico. </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285750" lvl="0" marL="285750" marR="0" rtl="0" algn="just">
              <a:spcBef>
                <a:spcPts val="0"/>
              </a:spcBef>
              <a:spcAft>
                <a:spcPts val="0"/>
              </a:spcAft>
              <a:buClr>
                <a:srgbClr val="000000"/>
              </a:buClr>
              <a:buSzPts val="1400"/>
              <a:buFont typeface="Noto Sans Symbols"/>
              <a:buChar char="✔"/>
            </a:pPr>
            <a:r>
              <a:rPr lang="es-ES" sz="1400">
                <a:solidFill>
                  <a:srgbClr val="000000"/>
                </a:solidFill>
                <a:latin typeface="Calibri"/>
                <a:ea typeface="Calibri"/>
                <a:cs typeface="Calibri"/>
                <a:sym typeface="Calibri"/>
              </a:rPr>
              <a:t>Según su frecuencia de compra pueden ser frecuentes, habitual u ocasional. </a:t>
            </a:r>
            <a:endParaRPr/>
          </a:p>
        </p:txBody>
      </p:sp>
      <p:sp>
        <p:nvSpPr>
          <p:cNvPr id="264" name="Google Shape;264;p22"/>
          <p:cNvSpPr/>
          <p:nvPr/>
        </p:nvSpPr>
        <p:spPr>
          <a:xfrm>
            <a:off x="-1" y="1162749"/>
            <a:ext cx="2743200" cy="293511"/>
          </a:xfrm>
          <a:prstGeom prst="snip1Rect">
            <a:avLst>
              <a:gd fmla="val 16667" name="adj"/>
            </a:avLst>
          </a:prstGeom>
          <a:solidFill>
            <a:srgbClr val="FF0066"/>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Otros Tipos de Clientes</a:t>
            </a:r>
            <a:endParaRPr sz="1800">
              <a:solidFill>
                <a:schemeClr val="lt1"/>
              </a:solidFill>
              <a:latin typeface="Calibri"/>
              <a:ea typeface="Calibri"/>
              <a:cs typeface="Calibri"/>
              <a:sym typeface="Calibri"/>
            </a:endParaRPr>
          </a:p>
        </p:txBody>
      </p:sp>
      <p:pic>
        <p:nvPicPr>
          <p:cNvPr descr="What Is Your Vak (Visual, Auditory, And Kinesthetic) Type Quiz! - ProProfs  Quiz" id="265" name="Google Shape;265;p22"/>
          <p:cNvPicPr preferRelativeResize="0"/>
          <p:nvPr/>
        </p:nvPicPr>
        <p:blipFill rotWithShape="1">
          <a:blip r:embed="rId3">
            <a:alphaModFix/>
          </a:blip>
          <a:srcRect b="0" l="0" r="0" t="0"/>
          <a:stretch/>
        </p:blipFill>
        <p:spPr>
          <a:xfrm>
            <a:off x="474132" y="2571750"/>
            <a:ext cx="4538134" cy="2226522"/>
          </a:xfrm>
          <a:prstGeom prst="rect">
            <a:avLst/>
          </a:prstGeom>
          <a:noFill/>
          <a:ln>
            <a:noFill/>
          </a:ln>
        </p:spPr>
      </p:pic>
      <p:sp>
        <p:nvSpPr>
          <p:cNvPr id="266" name="Google Shape;266;p22"/>
          <p:cNvSpPr txBox="1"/>
          <p:nvPr/>
        </p:nvSpPr>
        <p:spPr>
          <a:xfrm>
            <a:off x="5381978" y="3685011"/>
            <a:ext cx="336738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Video adicional herramientas clientes: https://www.youtube.com/watch?v=nKplqXyApLI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3"/>
          <p:cNvSpPr txBox="1"/>
          <p:nvPr/>
        </p:nvSpPr>
        <p:spPr>
          <a:xfrm>
            <a:off x="406400" y="253817"/>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PROTOCOLO DE SERVICIO AL CLIENTE</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72" name="Google Shape;272;p23"/>
          <p:cNvSpPr txBox="1"/>
          <p:nvPr/>
        </p:nvSpPr>
        <p:spPr>
          <a:xfrm>
            <a:off x="406400" y="1234236"/>
            <a:ext cx="8354733" cy="236988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Calibri"/>
                <a:ea typeface="Calibri"/>
                <a:cs typeface="Calibri"/>
                <a:sym typeface="Calibri"/>
              </a:rPr>
              <a:t>Según Álvaro Arismendy, “un protocolo de atención es la forma de plasmar, para toda la organización, el modo de actuar deseado frente al cliente, buscando unificar los criterios, conceptos, creencias e ideas diversas que se puedan tener respecto a qué es una buena atención”.  </a:t>
            </a:r>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400">
                <a:solidFill>
                  <a:schemeClr val="dk1"/>
                </a:solidFill>
                <a:latin typeface="Calibri"/>
                <a:ea typeface="Calibri"/>
                <a:cs typeface="Calibri"/>
                <a:sym typeface="Calibri"/>
              </a:rPr>
              <a:t>Los protocolos brindan la oportunidad de estandarizar el estilo propio, el lenguaje con que su negocio quiere diferenciarse e impactar al cliente.</a:t>
            </a:r>
            <a:endParaRPr/>
          </a:p>
          <a:p>
            <a:pPr indent="0" lvl="0" marL="0" marR="0" rtl="0" algn="just">
              <a:spcBef>
                <a:spcPts val="0"/>
              </a:spcBef>
              <a:spcAft>
                <a:spcPts val="0"/>
              </a:spcAft>
              <a:buNone/>
            </a:pPr>
            <a:r>
              <a:t/>
            </a:r>
            <a:endParaRPr i="1"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i="1" sz="16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600" u="sng">
                <a:solidFill>
                  <a:srgbClr val="E36C09"/>
                </a:solidFill>
                <a:latin typeface="Work Sans"/>
                <a:ea typeface="Work Sans"/>
                <a:cs typeface="Work Sans"/>
                <a:sym typeface="Work Sans"/>
                <a:hlinkClick r:id="rId3">
                  <a:extLst>
                    <a:ext uri="{A12FA001-AC4F-418D-AE19-62706E023703}">
                      <ahyp:hlinkClr val="tx"/>
                    </a:ext>
                  </a:extLst>
                </a:hlinkClick>
              </a:rPr>
              <a:t>Ver ejemplo </a:t>
            </a:r>
            <a:endParaRPr b="1" sz="1600">
              <a:solidFill>
                <a:srgbClr val="E36C09"/>
              </a:solidFill>
              <a:latin typeface="Work Sans"/>
              <a:ea typeface="Work Sans"/>
              <a:cs typeface="Work Sans"/>
              <a:sym typeface="Work Sans"/>
            </a:endParaRPr>
          </a:p>
          <a:p>
            <a:pPr indent="0" lvl="0" marL="0" marR="0" rtl="0" algn="just">
              <a:spcBef>
                <a:spcPts val="0"/>
              </a:spcBef>
              <a:spcAft>
                <a:spcPts val="0"/>
              </a:spcAft>
              <a:buNone/>
            </a:pPr>
            <a:r>
              <a:t/>
            </a:r>
            <a:endParaRPr i="1" sz="1600" u="none" strike="noStrike">
              <a:solidFill>
                <a:schemeClr val="dk1"/>
              </a:solidFill>
              <a:latin typeface="Calibri"/>
              <a:ea typeface="Calibri"/>
              <a:cs typeface="Calibri"/>
              <a:sym typeface="Calibri"/>
            </a:endParaRPr>
          </a:p>
        </p:txBody>
      </p:sp>
      <p:pic>
        <p:nvPicPr>
          <p:cNvPr descr="Imagen que contiene juguete, tabla, lego, escritorio&#10;&#10;Descripción generada automáticamente" id="273" name="Google Shape;273;p23"/>
          <p:cNvPicPr preferRelativeResize="0"/>
          <p:nvPr/>
        </p:nvPicPr>
        <p:blipFill rotWithShape="1">
          <a:blip r:embed="rId4">
            <a:alphaModFix/>
          </a:blip>
          <a:srcRect b="0" l="0" r="0" t="0"/>
          <a:stretch/>
        </p:blipFill>
        <p:spPr>
          <a:xfrm>
            <a:off x="5939924" y="2511508"/>
            <a:ext cx="2668772" cy="26687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4"/>
          <p:cNvSpPr/>
          <p:nvPr/>
        </p:nvSpPr>
        <p:spPr>
          <a:xfrm>
            <a:off x="225777" y="1144761"/>
            <a:ext cx="4109156" cy="390522"/>
          </a:xfrm>
          <a:prstGeom prst="homePlate">
            <a:avLst>
              <a:gd fmla="val 50000" name="adj"/>
            </a:avLst>
          </a:prstGeom>
          <a:solidFill>
            <a:srgbClr val="00B050"/>
          </a:soli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1. Funciones y responsabilidades de los empleados</a:t>
            </a:r>
            <a:endParaRPr b="1" sz="1400">
              <a:solidFill>
                <a:schemeClr val="lt1"/>
              </a:solidFill>
              <a:latin typeface="Calibri"/>
              <a:ea typeface="Calibri"/>
              <a:cs typeface="Calibri"/>
              <a:sym typeface="Calibri"/>
            </a:endParaRPr>
          </a:p>
        </p:txBody>
      </p:sp>
      <p:sp>
        <p:nvSpPr>
          <p:cNvPr id="279" name="Google Shape;279;p24"/>
          <p:cNvSpPr/>
          <p:nvPr/>
        </p:nvSpPr>
        <p:spPr>
          <a:xfrm>
            <a:off x="225777" y="1703409"/>
            <a:ext cx="3928533" cy="390522"/>
          </a:xfrm>
          <a:prstGeom prst="homePlate">
            <a:avLst>
              <a:gd fmla="val 50000" name="adj"/>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2. Información sobre procedimientos</a:t>
            </a:r>
            <a:endParaRPr b="1" sz="1400">
              <a:solidFill>
                <a:schemeClr val="lt1"/>
              </a:solidFill>
              <a:latin typeface="Calibri"/>
              <a:ea typeface="Calibri"/>
              <a:cs typeface="Calibri"/>
              <a:sym typeface="Calibri"/>
            </a:endParaRPr>
          </a:p>
        </p:txBody>
      </p:sp>
      <p:sp>
        <p:nvSpPr>
          <p:cNvPr id="280" name="Google Shape;280;p24"/>
          <p:cNvSpPr/>
          <p:nvPr/>
        </p:nvSpPr>
        <p:spPr>
          <a:xfrm>
            <a:off x="2543053" y="2237335"/>
            <a:ext cx="2048456" cy="703220"/>
          </a:xfrm>
          <a:prstGeom prst="notchedRightArrow">
            <a:avLst>
              <a:gd fmla="val 50000" name="adj1"/>
              <a:gd fmla="val 50000" name="adj2"/>
            </a:avLst>
          </a:prstGeom>
          <a:solidFill>
            <a:srgbClr val="66990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Canal Presencial</a:t>
            </a:r>
            <a:endParaRPr/>
          </a:p>
        </p:txBody>
      </p:sp>
      <p:sp>
        <p:nvSpPr>
          <p:cNvPr id="281" name="Google Shape;281;p24"/>
          <p:cNvSpPr/>
          <p:nvPr/>
        </p:nvSpPr>
        <p:spPr>
          <a:xfrm>
            <a:off x="2526118" y="2958516"/>
            <a:ext cx="2054578" cy="703220"/>
          </a:xfrm>
          <a:prstGeom prst="notchedRightArrow">
            <a:avLst>
              <a:gd fmla="val 50000" name="adj1"/>
              <a:gd fmla="val 50000" name="adj2"/>
            </a:avLst>
          </a:prstGeom>
          <a:solidFill>
            <a:srgbClr val="E36C09"/>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Canal Telefónico</a:t>
            </a:r>
            <a:endParaRPr/>
          </a:p>
        </p:txBody>
      </p:sp>
      <p:sp>
        <p:nvSpPr>
          <p:cNvPr id="282" name="Google Shape;282;p24"/>
          <p:cNvSpPr/>
          <p:nvPr/>
        </p:nvSpPr>
        <p:spPr>
          <a:xfrm>
            <a:off x="4875738" y="2467254"/>
            <a:ext cx="2229554" cy="703220"/>
          </a:xfrm>
          <a:prstGeom prst="notchedRightArrow">
            <a:avLst>
              <a:gd fmla="val 50000" name="adj1"/>
              <a:gd fmla="val 50000" name="adj2"/>
            </a:avLst>
          </a:prstGeom>
          <a:solidFill>
            <a:srgbClr val="FF505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Canal Electrónico</a:t>
            </a:r>
            <a:endParaRPr/>
          </a:p>
        </p:txBody>
      </p:sp>
      <p:sp>
        <p:nvSpPr>
          <p:cNvPr id="283" name="Google Shape;283;p24"/>
          <p:cNvSpPr txBox="1"/>
          <p:nvPr/>
        </p:nvSpPr>
        <p:spPr>
          <a:xfrm>
            <a:off x="225777" y="45677"/>
            <a:ext cx="835473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000">
                <a:solidFill>
                  <a:schemeClr val="lt1"/>
                </a:solidFill>
                <a:latin typeface="Calibri"/>
                <a:ea typeface="Calibri"/>
                <a:cs typeface="Calibri"/>
                <a:sym typeface="Calibri"/>
              </a:rPr>
              <a:t>PROTOCOLO DE SERVICIO AL CLIENTE</a:t>
            </a:r>
            <a:endParaRPr/>
          </a:p>
          <a:p>
            <a:pPr indent="0" lvl="0" marL="0" marR="0" rtl="0" algn="l">
              <a:spcBef>
                <a:spcPts val="0"/>
              </a:spcBef>
              <a:spcAft>
                <a:spcPts val="0"/>
              </a:spcAft>
              <a:buNone/>
            </a:pPr>
            <a:r>
              <a:rPr b="1" lang="es-ES" sz="2000">
                <a:solidFill>
                  <a:schemeClr val="lt1"/>
                </a:solidFill>
                <a:latin typeface="Calibri"/>
                <a:ea typeface="Calibri"/>
                <a:cs typeface="Calibri"/>
                <a:sym typeface="Calibri"/>
              </a:rPr>
              <a:t>Elementos de un protocolo de atención y servicio al cliente </a:t>
            </a:r>
            <a:endParaRPr/>
          </a:p>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p:txBody>
      </p:sp>
      <p:sp>
        <p:nvSpPr>
          <p:cNvPr id="284" name="Google Shape;284;p24"/>
          <p:cNvSpPr/>
          <p:nvPr/>
        </p:nvSpPr>
        <p:spPr>
          <a:xfrm>
            <a:off x="217309" y="2467254"/>
            <a:ext cx="2116666" cy="703220"/>
          </a:xfrm>
          <a:prstGeom prst="notchedRightArrow">
            <a:avLst>
              <a:gd fmla="val 50000" name="adj1"/>
              <a:gd fmla="val 50000" name="adj2"/>
            </a:avLst>
          </a:prstGeom>
          <a:solidFill>
            <a:srgbClr val="5F497A"/>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Canal Impreso</a:t>
            </a:r>
            <a:endParaRPr/>
          </a:p>
        </p:txBody>
      </p:sp>
      <p:sp>
        <p:nvSpPr>
          <p:cNvPr id="285" name="Google Shape;285;p24"/>
          <p:cNvSpPr/>
          <p:nvPr/>
        </p:nvSpPr>
        <p:spPr>
          <a:xfrm>
            <a:off x="219654" y="3661736"/>
            <a:ext cx="3928533" cy="390522"/>
          </a:xfrm>
          <a:prstGeom prst="homePlate">
            <a:avLst>
              <a:gd fmla="val 50000" name="adj"/>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3. Planes de contingencia</a:t>
            </a:r>
            <a:endParaRPr b="1" sz="1400">
              <a:solidFill>
                <a:schemeClr val="lt1"/>
              </a:solidFill>
              <a:latin typeface="Calibri"/>
              <a:ea typeface="Calibri"/>
              <a:cs typeface="Calibri"/>
              <a:sym typeface="Calibri"/>
            </a:endParaRPr>
          </a:p>
        </p:txBody>
      </p:sp>
      <p:sp>
        <p:nvSpPr>
          <p:cNvPr id="286" name="Google Shape;286;p24"/>
          <p:cNvSpPr/>
          <p:nvPr/>
        </p:nvSpPr>
        <p:spPr>
          <a:xfrm>
            <a:off x="219653" y="4351382"/>
            <a:ext cx="3928533" cy="390522"/>
          </a:xfrm>
          <a:prstGeom prst="homePlate">
            <a:avLst>
              <a:gd fmla="val 50000" name="adj"/>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3. Estructura</a:t>
            </a:r>
            <a:endParaRPr b="1" sz="14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5"/>
          <p:cNvPicPr preferRelativeResize="0"/>
          <p:nvPr/>
        </p:nvPicPr>
        <p:blipFill rotWithShape="1">
          <a:blip r:embed="rId3">
            <a:alphaModFix/>
          </a:blip>
          <a:srcRect b="0" l="0" r="0" t="0"/>
          <a:stretch/>
        </p:blipFill>
        <p:spPr>
          <a:xfrm>
            <a:off x="597877" y="1925173"/>
            <a:ext cx="7231453" cy="2342027"/>
          </a:xfrm>
          <a:prstGeom prst="rect">
            <a:avLst/>
          </a:prstGeom>
          <a:noFill/>
          <a:ln>
            <a:noFill/>
          </a:ln>
        </p:spPr>
      </p:pic>
      <p:sp>
        <p:nvSpPr>
          <p:cNvPr id="292" name="Google Shape;292;p25"/>
          <p:cNvSpPr txBox="1"/>
          <p:nvPr/>
        </p:nvSpPr>
        <p:spPr>
          <a:xfrm>
            <a:off x="225777" y="45677"/>
            <a:ext cx="83547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000">
                <a:solidFill>
                  <a:schemeClr val="lt1"/>
                </a:solidFill>
                <a:latin typeface="Calibri"/>
                <a:ea typeface="Calibri"/>
                <a:cs typeface="Calibri"/>
                <a:sym typeface="Calibri"/>
              </a:rPr>
              <a:t>ETAPAS PROCESO DE COMUNICACIÓN</a:t>
            </a:r>
            <a:endParaRPr b="1"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0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6"/>
          <p:cNvSpPr txBox="1"/>
          <p:nvPr/>
        </p:nvSpPr>
        <p:spPr>
          <a:xfrm>
            <a:off x="382867" y="1139"/>
            <a:ext cx="835473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CUALIDADES Y NORMAS EN LA ATENCIÓN PERSONALIZADA</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298" name="Google Shape;298;p26"/>
          <p:cNvSpPr txBox="1"/>
          <p:nvPr/>
        </p:nvSpPr>
        <p:spPr>
          <a:xfrm>
            <a:off x="3318933" y="1269480"/>
            <a:ext cx="5717333" cy="172354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s-ES" sz="1600" u="none" strike="noStrike">
                <a:solidFill>
                  <a:schemeClr val="dk1"/>
                </a:solidFill>
                <a:latin typeface="Calibri"/>
                <a:ea typeface="Calibri"/>
                <a:cs typeface="Calibri"/>
                <a:sym typeface="Calibri"/>
              </a:rPr>
              <a:t>¿QUÉ ES LA ATENCIÓN PERSONALIZADA? </a:t>
            </a:r>
            <a:endParaRPr/>
          </a:p>
          <a:p>
            <a:pPr indent="0" lvl="0" marL="0" marR="0" rtl="0" algn="just">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i="0" lang="es-ES" sz="1400" u="none" strike="noStrike">
                <a:solidFill>
                  <a:schemeClr val="dk1"/>
                </a:solidFill>
                <a:latin typeface="Calibri"/>
                <a:ea typeface="Calibri"/>
                <a:cs typeface="Calibri"/>
                <a:sym typeface="Calibri"/>
              </a:rPr>
              <a:t>Cara a cara es la estrategia personalizada o contacto directo, lo realizan las personas que se encuentran en la primera línea de atención Frontline, para atender requiere de un lenguaje verbal y corporal adecuado.</a:t>
            </a:r>
            <a:endParaRPr/>
          </a:p>
        </p:txBody>
      </p:sp>
      <p:pic>
        <p:nvPicPr>
          <p:cNvPr descr="Imagen que contiene traje&#10;&#10;Descripción generada automáticamente" id="299" name="Google Shape;299;p26"/>
          <p:cNvPicPr preferRelativeResize="0"/>
          <p:nvPr/>
        </p:nvPicPr>
        <p:blipFill rotWithShape="1">
          <a:blip r:embed="rId3">
            <a:alphaModFix/>
          </a:blip>
          <a:srcRect b="0" l="0" r="0" t="0"/>
          <a:stretch/>
        </p:blipFill>
        <p:spPr>
          <a:xfrm>
            <a:off x="406400" y="1088858"/>
            <a:ext cx="2510641" cy="359835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nvSpPr>
        <p:spPr>
          <a:xfrm>
            <a:off x="382867" y="1139"/>
            <a:ext cx="835473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CUALIDADES Y NORMAS EN LA ATENCIÓN PERSONALIZADA</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305" name="Google Shape;305;p27"/>
          <p:cNvSpPr txBox="1"/>
          <p:nvPr/>
        </p:nvSpPr>
        <p:spPr>
          <a:xfrm>
            <a:off x="5140981" y="1051287"/>
            <a:ext cx="378596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Calibri"/>
                <a:ea typeface="Calibri"/>
                <a:cs typeface="Calibri"/>
                <a:sym typeface="Calibri"/>
              </a:rPr>
              <a:t>PARA TENER EN CUENTA PREVIO A LA COMUNICACIÓN</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Conocer y aplicar el protocolo corporativo definido.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Conocer el proceso del servicio.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Conocer el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Reconocer los medios de comunicación a utilizar.</a:t>
            </a:r>
            <a:endParaRPr/>
          </a:p>
          <a:p>
            <a:pPr indent="-209550" lvl="0" marL="285750" marR="0" rtl="0" algn="just">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306" name="Google Shape;306;p27"/>
          <p:cNvSpPr txBox="1"/>
          <p:nvPr/>
        </p:nvSpPr>
        <p:spPr>
          <a:xfrm>
            <a:off x="193518" y="1119021"/>
            <a:ext cx="2962844"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Calibri"/>
                <a:ea typeface="Calibri"/>
                <a:cs typeface="Calibri"/>
                <a:sym typeface="Calibri"/>
              </a:rPr>
              <a:t>¿Qué cualidades o valores debo tener?</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Debo ser amable.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R</a:t>
            </a:r>
            <a:r>
              <a:rPr b="0" i="0" lang="es-ES" sz="1200" u="none" cap="none" strike="noStrike">
                <a:solidFill>
                  <a:schemeClr val="dk1"/>
                </a:solidFill>
                <a:latin typeface="Calibri"/>
                <a:ea typeface="Calibri"/>
                <a:cs typeface="Calibri"/>
                <a:sym typeface="Calibri"/>
              </a:rPr>
              <a:t>espetuoso.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O</a:t>
            </a:r>
            <a:r>
              <a:rPr b="0" i="0" lang="es-ES" sz="1200" u="none" cap="none" strike="noStrike">
                <a:solidFill>
                  <a:schemeClr val="dk1"/>
                </a:solidFill>
                <a:latin typeface="Calibri"/>
                <a:ea typeface="Calibri"/>
                <a:cs typeface="Calibri"/>
                <a:sym typeface="Calibri"/>
              </a:rPr>
              <a:t>portuno.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E</a:t>
            </a:r>
            <a:r>
              <a:rPr b="0" i="0" lang="es-ES" sz="1200" u="none" cap="none" strike="noStrike">
                <a:solidFill>
                  <a:schemeClr val="dk1"/>
                </a:solidFill>
                <a:latin typeface="Calibri"/>
                <a:ea typeface="Calibri"/>
                <a:cs typeface="Calibri"/>
                <a:sym typeface="Calibri"/>
              </a:rPr>
              <a:t>fectivo.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E</a:t>
            </a:r>
            <a:r>
              <a:rPr b="0" i="0" lang="es-ES" sz="1200" u="none" cap="none" strike="noStrike">
                <a:solidFill>
                  <a:schemeClr val="dk1"/>
                </a:solidFill>
                <a:latin typeface="Calibri"/>
                <a:ea typeface="Calibri"/>
                <a:cs typeface="Calibri"/>
                <a:sym typeface="Calibri"/>
              </a:rPr>
              <a:t>mpático</a:t>
            </a:r>
            <a:r>
              <a:rPr lang="es-ES" sz="1200">
                <a:solidFill>
                  <a:schemeClr val="dk1"/>
                </a:solidFill>
                <a:latin typeface="Calibri"/>
                <a:ea typeface="Calibri"/>
                <a:cs typeface="Calibri"/>
                <a:sym typeface="Calibri"/>
              </a:rPr>
              <a:t>.</a:t>
            </a:r>
            <a:r>
              <a:rPr b="0" i="0" lang="es-ES" sz="1200" u="none" cap="none" strike="noStrike">
                <a:solidFill>
                  <a:schemeClr val="dk1"/>
                </a:solidFill>
                <a:latin typeface="Calibri"/>
                <a:ea typeface="Calibri"/>
                <a:cs typeface="Calibri"/>
                <a:sym typeface="Calibri"/>
              </a:rPr>
              <a:t>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a:t>
            </a:r>
            <a:r>
              <a:rPr b="0" i="0" lang="es-ES" sz="1200" u="none" cap="none" strike="noStrike">
                <a:solidFill>
                  <a:schemeClr val="dk1"/>
                </a:solidFill>
                <a:latin typeface="Calibri"/>
                <a:ea typeface="Calibri"/>
                <a:cs typeface="Calibri"/>
                <a:sym typeface="Calibri"/>
              </a:rPr>
              <a:t>er creativo.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H</a:t>
            </a:r>
            <a:r>
              <a:rPr b="0" i="0" lang="es-ES" sz="1200" u="none" cap="none" strike="noStrike">
                <a:solidFill>
                  <a:schemeClr val="dk1"/>
                </a:solidFill>
                <a:latin typeface="Calibri"/>
                <a:ea typeface="Calibri"/>
                <a:cs typeface="Calibri"/>
                <a:sym typeface="Calibri"/>
              </a:rPr>
              <a:t>onesto.</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Persuasivo.</a:t>
            </a:r>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rPr b="1" i="0" lang="es-ES" sz="1200" u="none" cap="none" strike="noStrike">
                <a:solidFill>
                  <a:schemeClr val="dk1"/>
                </a:solidFill>
                <a:latin typeface="Calibri"/>
                <a:ea typeface="Calibri"/>
                <a:cs typeface="Calibri"/>
                <a:sym typeface="Calibri"/>
              </a:rPr>
              <a:t>¿Algunas competencias que requiero?</a:t>
            </a:r>
            <a:endParaRPr/>
          </a:p>
          <a:p>
            <a:pPr indent="-171450" lvl="0" marL="1714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Resolución de conflictos.</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Inteligencia emocional.</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Programación Neurolingüística.</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Coaching Comercial.</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Competencias manejo de las TIC.</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Comunicación asertiva.</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Pensamiento crítico.</a:t>
            </a:r>
            <a:endParaRPr/>
          </a:p>
          <a:p>
            <a:pPr indent="-95250" lvl="0" marL="1714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95250" lvl="0" marL="171450" marR="0" rtl="0" algn="just">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307" name="Google Shape;307;p27"/>
          <p:cNvSpPr txBox="1"/>
          <p:nvPr/>
        </p:nvSpPr>
        <p:spPr>
          <a:xfrm>
            <a:off x="5168704" y="2043268"/>
            <a:ext cx="3975296" cy="32316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Calibri"/>
                <a:ea typeface="Calibri"/>
                <a:cs typeface="Calibri"/>
                <a:sym typeface="Calibri"/>
              </a:rPr>
              <a:t>DURANTE EL PROCESO</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Saber escuchar y comprender las necesidades.</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Escucharlo y evitar interrumpirlo mientras habla. </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Comprometerse únicamente con lo que pueda cumplir.</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Orienta con claridad y precisión.</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Mantener lenguaje corporal positivo “No cruzar los brazos y tener contacto visual”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Asentir con la cabeza cuando el cliente está hablando.</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Procure exceder las expectativas del cliente.</a:t>
            </a:r>
            <a:endParaRPr/>
          </a:p>
          <a:p>
            <a:pPr indent="-285750" lvl="0" marL="285750" marR="0" rtl="0" algn="just">
              <a:spcBef>
                <a:spcPts val="0"/>
              </a:spcBef>
              <a:spcAft>
                <a:spcPts val="0"/>
              </a:spcAft>
              <a:buClr>
                <a:srgbClr val="000000"/>
              </a:buClr>
              <a:buSzPts val="1200"/>
              <a:buFont typeface="Noto Sans Symbols"/>
              <a:buChar char="✔"/>
            </a:pPr>
            <a:r>
              <a:rPr b="0" i="0" lang="es-ES" sz="1200" u="none" strike="noStrike">
                <a:solidFill>
                  <a:srgbClr val="000000"/>
                </a:solidFill>
                <a:latin typeface="Calibri"/>
                <a:ea typeface="Calibri"/>
                <a:cs typeface="Calibri"/>
                <a:sym typeface="Calibri"/>
              </a:rPr>
              <a:t>Manejar un lenguaje claro y sencillo. </a:t>
            </a:r>
            <a:endParaRPr/>
          </a:p>
          <a:p>
            <a:pPr indent="-285750" lvl="0" marL="285750" marR="0" rtl="0" algn="just">
              <a:spcBef>
                <a:spcPts val="0"/>
              </a:spcBef>
              <a:spcAft>
                <a:spcPts val="0"/>
              </a:spcAft>
              <a:buClr>
                <a:srgbClr val="000000"/>
              </a:buClr>
              <a:buSzPts val="1200"/>
              <a:buFont typeface="Noto Sans Symbols"/>
              <a:buChar char="✔"/>
            </a:pPr>
            <a:r>
              <a:rPr lang="es-ES" sz="1200">
                <a:solidFill>
                  <a:srgbClr val="000000"/>
                </a:solidFill>
                <a:latin typeface="Calibri"/>
                <a:ea typeface="Calibri"/>
                <a:cs typeface="Calibri"/>
                <a:sym typeface="Calibri"/>
              </a:rPr>
              <a:t>Asegurar y confirmar requerimientos.</a:t>
            </a:r>
            <a:endParaRPr/>
          </a:p>
          <a:p>
            <a:pPr indent="-285750" lvl="0" marL="285750" marR="0" rtl="0" algn="just">
              <a:spcBef>
                <a:spcPts val="0"/>
              </a:spcBef>
              <a:spcAft>
                <a:spcPts val="0"/>
              </a:spcAft>
              <a:buClr>
                <a:srgbClr val="000000"/>
              </a:buClr>
              <a:buSzPts val="1200"/>
              <a:buFont typeface="Noto Sans Symbols"/>
              <a:buChar char="✔"/>
            </a:pPr>
            <a:r>
              <a:rPr b="0" i="0" lang="es-ES" sz="1200" u="none" strike="noStrike">
                <a:solidFill>
                  <a:srgbClr val="000000"/>
                </a:solidFill>
                <a:latin typeface="Calibri"/>
                <a:ea typeface="Calibri"/>
                <a:cs typeface="Calibri"/>
                <a:sym typeface="Calibri"/>
              </a:rPr>
              <a:t>Manejar las emociones.</a:t>
            </a:r>
            <a:endParaRPr/>
          </a:p>
          <a:p>
            <a:pPr indent="-285750" lvl="0" marL="285750" marR="0" rtl="0" algn="just">
              <a:spcBef>
                <a:spcPts val="0"/>
              </a:spcBef>
              <a:spcAft>
                <a:spcPts val="0"/>
              </a:spcAft>
              <a:buClr>
                <a:srgbClr val="000000"/>
              </a:buClr>
              <a:buSzPts val="1200"/>
              <a:buFont typeface="Noto Sans Symbols"/>
              <a:buChar char="✔"/>
            </a:pPr>
            <a:r>
              <a:rPr lang="es-ES" sz="1200">
                <a:solidFill>
                  <a:srgbClr val="000000"/>
                </a:solidFill>
                <a:latin typeface="Calibri"/>
                <a:ea typeface="Calibri"/>
                <a:cs typeface="Calibri"/>
                <a:sym typeface="Calibri"/>
              </a:rPr>
              <a:t>Manejar tono de voz.</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Ofrezca canales de comunicación para que el cliente pueda contactarse </a:t>
            </a:r>
            <a:r>
              <a:rPr lang="es-ES" sz="1200">
                <a:solidFill>
                  <a:srgbClr val="000000"/>
                </a:solidFill>
                <a:latin typeface="Calibri"/>
                <a:ea typeface="Calibri"/>
                <a:cs typeface="Calibri"/>
                <a:sym typeface="Calibri"/>
              </a:rPr>
              <a:t>posteriormente, consultar información y resolver dificultades.</a:t>
            </a:r>
            <a:endParaRPr/>
          </a:p>
          <a:p>
            <a:pPr indent="0" lvl="0" marL="0" marR="0" rtl="0" algn="just">
              <a:spcBef>
                <a:spcPts val="0"/>
              </a:spcBef>
              <a:spcAft>
                <a:spcPts val="0"/>
              </a:spcAft>
              <a:buNone/>
            </a:pPr>
            <a:r>
              <a:t/>
            </a:r>
            <a:endParaRPr sz="1200">
              <a:solidFill>
                <a:srgbClr val="000000"/>
              </a:solidFill>
              <a:latin typeface="Calibri"/>
              <a:ea typeface="Calibri"/>
              <a:cs typeface="Calibri"/>
              <a:sym typeface="Calibri"/>
            </a:endParaRPr>
          </a:p>
        </p:txBody>
      </p:sp>
      <p:pic>
        <p:nvPicPr>
          <p:cNvPr descr="Modelos Masculinos, Modelos Masculinos, Hombre Silueta, Vector ..." id="308" name="Google Shape;308;p27"/>
          <p:cNvPicPr preferRelativeResize="0"/>
          <p:nvPr/>
        </p:nvPicPr>
        <p:blipFill rotWithShape="1">
          <a:blip r:embed="rId3">
            <a:alphaModFix/>
          </a:blip>
          <a:srcRect b="0" l="0" r="0" t="0"/>
          <a:stretch/>
        </p:blipFill>
        <p:spPr>
          <a:xfrm>
            <a:off x="1511962" y="601128"/>
            <a:ext cx="4358260" cy="4456293"/>
          </a:xfrm>
          <a:prstGeom prst="rect">
            <a:avLst/>
          </a:prstGeom>
          <a:noFill/>
          <a:ln>
            <a:noFill/>
          </a:ln>
        </p:spPr>
      </p:pic>
      <p:sp>
        <p:nvSpPr>
          <p:cNvPr id="309" name="Google Shape;309;p27"/>
          <p:cNvSpPr txBox="1"/>
          <p:nvPr/>
        </p:nvSpPr>
        <p:spPr>
          <a:xfrm>
            <a:off x="114574" y="4488534"/>
            <a:ext cx="4856008"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1100" u="none" strike="noStrike">
                <a:solidFill>
                  <a:srgbClr val="FF0000"/>
                </a:solidFill>
                <a:latin typeface="Arial Narrow"/>
                <a:ea typeface="Arial Narrow"/>
                <a:cs typeface="Arial Narrow"/>
                <a:sym typeface="Arial Narrow"/>
              </a:rPr>
              <a:t>Buenos días / tardes, bienvenido al  (NOMBRE EMPRESA) soy ___________________, siga por favor.</a:t>
            </a:r>
            <a:endParaRPr/>
          </a:p>
          <a:p>
            <a:pPr indent="0" lvl="0" marL="0" marR="0" rtl="0" algn="l">
              <a:spcBef>
                <a:spcPts val="0"/>
              </a:spcBef>
              <a:spcAft>
                <a:spcPts val="0"/>
              </a:spcAft>
              <a:buNone/>
            </a:pPr>
            <a:r>
              <a:rPr b="1" i="1" lang="es-ES" sz="1100" u="none" strike="noStrike">
                <a:solidFill>
                  <a:srgbClr val="FF0000"/>
                </a:solidFill>
                <a:latin typeface="Arial Narrow"/>
                <a:ea typeface="Arial Narrow"/>
                <a:cs typeface="Arial Narrow"/>
                <a:sym typeface="Arial Narrow"/>
              </a:rPr>
              <a:t>¿En qué puedo ayudarle?</a:t>
            </a:r>
            <a:endParaRPr sz="11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8"/>
          <p:cNvSpPr txBox="1"/>
          <p:nvPr/>
        </p:nvSpPr>
        <p:spPr>
          <a:xfrm>
            <a:off x="382867" y="1139"/>
            <a:ext cx="835473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CUALIDADES Y NORMAS EN LA ATENCIÓN PERSONALIZADA</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315" name="Google Shape;315;p28"/>
          <p:cNvSpPr txBox="1"/>
          <p:nvPr/>
        </p:nvSpPr>
        <p:spPr>
          <a:xfrm>
            <a:off x="0" y="1210923"/>
            <a:ext cx="5678311" cy="38472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¿QUÉ HACER CUÁNDO SE SALE DE CONTROL LA SITUACIÓN</a:t>
            </a:r>
            <a:r>
              <a:rPr b="1" i="0" lang="es-ES" sz="1400" u="none" strike="noStrike">
                <a:solidFill>
                  <a:srgbClr val="000000"/>
                </a:solidFill>
                <a:latin typeface="Calibri"/>
                <a:ea typeface="Calibri"/>
                <a:cs typeface="Calibri"/>
                <a:sym typeface="Calibri"/>
              </a:rPr>
              <a:t>?</a:t>
            </a:r>
            <a:endParaRPr/>
          </a:p>
          <a:p>
            <a:pPr indent="0" lvl="0" marL="0" marR="0" rtl="0" algn="just">
              <a:spcBef>
                <a:spcPts val="0"/>
              </a:spcBef>
              <a:spcAft>
                <a:spcPts val="0"/>
              </a:spcAft>
              <a:buNone/>
            </a:pPr>
            <a:r>
              <a:t/>
            </a:r>
            <a:endParaRPr b="1" i="0" sz="1400" u="none" strike="noStrike">
              <a:solidFill>
                <a:srgbClr val="000000"/>
              </a:solidFill>
              <a:latin typeface="Calibri"/>
              <a:ea typeface="Calibri"/>
              <a:cs typeface="Calibri"/>
              <a:sym typeface="Calibri"/>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si un usuario es grosero o violento, obligatorio exigirle respeto de manera cortés. Si persiste en su actitud, cederle el manejo de la situación al Jefe inmediato.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Mantener una actitud amigable y mirar al interlocutor a los ojos; no mostrarse agresivo verbalmente ni con los gestos ni con la postura corporal.</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Dejar que el ciudadano se desahogue, escucharlo atentamente, no interrumpirlo ni entablar una discusión con él.</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Evitar calificar su estado de ánimo, y no pedirle que se calme.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tomar la situación como algo personal: la persona se queja de un servicio, no de la persona.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perder el control; si el servidor conserva la calma es probable que el ciudadano también se calme.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Cuidar el tono de la voz: muchas veces no cuenta tanto qué se dice, sino cómo se dice.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Usar frases como “lo comprendo”, “qué pena”, “claro que sí”, que demuestran consciencia de la causa y el malestar del ciudadano.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Dar alternativas de solución, si es que las hay, y comprometerse sólo con lo que se pueda cumplir.</a:t>
            </a:r>
            <a:endParaRPr/>
          </a:p>
          <a:p>
            <a:pPr indent="0" lvl="0" marL="0" marR="0" rtl="0" algn="just">
              <a:spcBef>
                <a:spcPts val="0"/>
              </a:spcBef>
              <a:spcAft>
                <a:spcPts val="0"/>
              </a:spcAft>
              <a:buNone/>
            </a:pPr>
            <a:r>
              <a:t/>
            </a:r>
            <a:endParaRPr b="0" i="0" sz="1200" u="none" cap="none" strike="noStrike">
              <a:solidFill>
                <a:srgbClr val="404040"/>
              </a:solidFill>
              <a:latin typeface="Calibri"/>
              <a:ea typeface="Calibri"/>
              <a:cs typeface="Calibri"/>
              <a:sym typeface="Calibri"/>
            </a:endParaRPr>
          </a:p>
        </p:txBody>
      </p:sp>
      <p:pic>
        <p:nvPicPr>
          <p:cNvPr descr="Argumento, Enojado, Silueta, Jefe, Cliente, Disputa" id="316" name="Google Shape;316;p28"/>
          <p:cNvPicPr preferRelativeResize="0"/>
          <p:nvPr/>
        </p:nvPicPr>
        <p:blipFill rotWithShape="1">
          <a:blip r:embed="rId3">
            <a:alphaModFix/>
          </a:blip>
          <a:srcRect b="0" l="0" r="0" t="0"/>
          <a:stretch/>
        </p:blipFill>
        <p:spPr>
          <a:xfrm>
            <a:off x="5678311" y="2126291"/>
            <a:ext cx="3344333" cy="3009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9"/>
          <p:cNvSpPr txBox="1"/>
          <p:nvPr/>
        </p:nvSpPr>
        <p:spPr>
          <a:xfrm>
            <a:off x="382867" y="1139"/>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CUALIDADES Y NORMAS EN LA ATENCIÓN TELEFÓNICA</a:t>
            </a:r>
            <a:endParaRPr/>
          </a:p>
        </p:txBody>
      </p:sp>
      <p:sp>
        <p:nvSpPr>
          <p:cNvPr id="322" name="Google Shape;322;p29"/>
          <p:cNvSpPr txBox="1"/>
          <p:nvPr/>
        </p:nvSpPr>
        <p:spPr>
          <a:xfrm>
            <a:off x="3318933" y="1269480"/>
            <a:ext cx="5717333" cy="26468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s-ES" sz="1600" u="none" strike="noStrike">
                <a:solidFill>
                  <a:schemeClr val="dk1"/>
                </a:solidFill>
                <a:latin typeface="Calibri"/>
                <a:ea typeface="Calibri"/>
                <a:cs typeface="Calibri"/>
                <a:sym typeface="Calibri"/>
              </a:rPr>
              <a:t>¿QUÉ ES LA ATENCIÓN TELEFÓNICA? </a:t>
            </a:r>
            <a:endParaRPr/>
          </a:p>
          <a:p>
            <a:pPr indent="0" lvl="0" marL="0" marR="0" rtl="0" algn="just">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0" sz="1200" u="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lang="es-ES" sz="1400">
                <a:solidFill>
                  <a:schemeClr val="dk1"/>
                </a:solidFill>
                <a:latin typeface="Calibri"/>
                <a:ea typeface="Calibri"/>
                <a:cs typeface="Calibri"/>
                <a:sym typeface="Calibri"/>
              </a:rPr>
              <a:t>E</a:t>
            </a:r>
            <a:r>
              <a:rPr i="0" lang="es-ES" sz="1400" u="none" strike="noStrike">
                <a:solidFill>
                  <a:schemeClr val="dk1"/>
                </a:solidFill>
                <a:latin typeface="Calibri"/>
                <a:ea typeface="Calibri"/>
                <a:cs typeface="Calibri"/>
                <a:sym typeface="Calibri"/>
              </a:rPr>
              <a:t>s una de las estrategias para lograr una comunicación con los clientes a través de servicios telefónicos con capacidad para atender un alto volumen de llamadas, principalmente es utilizado por empresas que comercializan productos o servicios de manera masiva. Se requiere un protocolo adecuado para que la comunicación sea asertiva.</a:t>
            </a:r>
            <a:endParaRPr/>
          </a:p>
          <a:p>
            <a:pPr indent="0" lvl="0" marL="0" marR="0" rtl="0" algn="just">
              <a:spcBef>
                <a:spcPts val="0"/>
              </a:spcBef>
              <a:spcAft>
                <a:spcPts val="0"/>
              </a:spcAft>
              <a:buNone/>
            </a:pPr>
            <a:r>
              <a:rPr i="0" lang="es-ES" sz="1400" u="none" strike="noStrike">
                <a:solidFill>
                  <a:schemeClr val="dk1"/>
                </a:solidFill>
                <a:latin typeface="Calibri"/>
                <a:ea typeface="Calibri"/>
                <a:cs typeface="Calibri"/>
                <a:sym typeface="Calibri"/>
              </a:rPr>
              <a:t>Actualmente los Centros de Atención Telefónica también denominados Centros de Atención al Cliente, Call Center o Contact Center, tienen un crecimiento vertiginoso en número de usuarios y variedad de aplicaciones, con nuevos planteamientos de negocio y relación con los clientes. </a:t>
            </a:r>
            <a:endParaRPr/>
          </a:p>
        </p:txBody>
      </p:sp>
      <p:pic>
        <p:nvPicPr>
          <p:cNvPr descr="Call Center o Answer Center? – Cleverdata" id="323" name="Google Shape;323;p29"/>
          <p:cNvPicPr preferRelativeResize="0"/>
          <p:nvPr/>
        </p:nvPicPr>
        <p:blipFill rotWithShape="1">
          <a:blip r:embed="rId3">
            <a:alphaModFix/>
          </a:blip>
          <a:srcRect b="0" l="0" r="0" t="0"/>
          <a:stretch/>
        </p:blipFill>
        <p:spPr>
          <a:xfrm>
            <a:off x="107734" y="1557546"/>
            <a:ext cx="3104346" cy="3026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nvSpPr>
        <p:spPr>
          <a:xfrm>
            <a:off x="845712" y="214897"/>
            <a:ext cx="683663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1"/>
                </a:solidFill>
                <a:latin typeface="Calibri"/>
                <a:ea typeface="Calibri"/>
                <a:cs typeface="Calibri"/>
                <a:sym typeface="Calibri"/>
              </a:rPr>
              <a:t>ATENCIÓN VS SERVICIO AL CLIENTE</a:t>
            </a:r>
            <a:endParaRPr/>
          </a:p>
        </p:txBody>
      </p:sp>
      <p:sp>
        <p:nvSpPr>
          <p:cNvPr id="75" name="Google Shape;75;p3"/>
          <p:cNvSpPr txBox="1"/>
          <p:nvPr/>
        </p:nvSpPr>
        <p:spPr>
          <a:xfrm>
            <a:off x="766524" y="3595862"/>
            <a:ext cx="3014337"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404040"/>
                </a:solidFill>
                <a:latin typeface="Arial"/>
                <a:ea typeface="Arial"/>
                <a:cs typeface="Arial"/>
                <a:sym typeface="Arial"/>
              </a:rPr>
              <a:t>La atención al cliente se refiere al trato que le damos al cliente cuando interactuamos con él. </a:t>
            </a:r>
            <a:endParaRPr sz="1600">
              <a:solidFill>
                <a:srgbClr val="404040"/>
              </a:solidFill>
              <a:latin typeface="Arial"/>
              <a:ea typeface="Arial"/>
              <a:cs typeface="Arial"/>
              <a:sym typeface="Arial"/>
            </a:endParaRPr>
          </a:p>
        </p:txBody>
      </p:sp>
      <p:pic>
        <p:nvPicPr>
          <p:cNvPr descr="Resultado de imagen para atencion al cliente" id="76" name="Google Shape;76;p3"/>
          <p:cNvPicPr preferRelativeResize="0"/>
          <p:nvPr/>
        </p:nvPicPr>
        <p:blipFill rotWithShape="1">
          <a:blip r:embed="rId3">
            <a:alphaModFix/>
          </a:blip>
          <a:srcRect b="0" l="0" r="0" t="0"/>
          <a:stretch/>
        </p:blipFill>
        <p:spPr>
          <a:xfrm>
            <a:off x="995135" y="1315719"/>
            <a:ext cx="2557117" cy="1753920"/>
          </a:xfrm>
          <a:prstGeom prst="rect">
            <a:avLst/>
          </a:prstGeom>
          <a:noFill/>
          <a:ln>
            <a:noFill/>
          </a:ln>
        </p:spPr>
      </p:pic>
      <p:sp>
        <p:nvSpPr>
          <p:cNvPr id="77" name="Google Shape;77;p3"/>
          <p:cNvSpPr txBox="1"/>
          <p:nvPr/>
        </p:nvSpPr>
        <p:spPr>
          <a:xfrm>
            <a:off x="5175393" y="3549007"/>
            <a:ext cx="3014337"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404040"/>
                </a:solidFill>
                <a:latin typeface="Arial"/>
                <a:ea typeface="Arial"/>
                <a:cs typeface="Arial"/>
                <a:sym typeface="Arial"/>
              </a:rPr>
              <a:t>El servicio al cliente es la articulación sistemática y armoniosa de los procesos y acciones que buscan lograr la satisfacción del cliente.</a:t>
            </a:r>
            <a:endParaRPr sz="1600">
              <a:solidFill>
                <a:srgbClr val="404040"/>
              </a:solidFill>
              <a:latin typeface="Arial"/>
              <a:ea typeface="Arial"/>
              <a:cs typeface="Arial"/>
              <a:sym typeface="Arial"/>
            </a:endParaRPr>
          </a:p>
        </p:txBody>
      </p:sp>
      <p:pic>
        <p:nvPicPr>
          <p:cNvPr descr="Resultado de imagen para servicio al cliente" id="78" name="Google Shape;78;p3"/>
          <p:cNvPicPr preferRelativeResize="0"/>
          <p:nvPr/>
        </p:nvPicPr>
        <p:blipFill rotWithShape="1">
          <a:blip r:embed="rId4">
            <a:alphaModFix/>
          </a:blip>
          <a:srcRect b="0" l="0" r="0" t="0"/>
          <a:stretch/>
        </p:blipFill>
        <p:spPr>
          <a:xfrm>
            <a:off x="5591749" y="1315719"/>
            <a:ext cx="1968358" cy="196835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0"/>
          <p:cNvSpPr txBox="1"/>
          <p:nvPr/>
        </p:nvSpPr>
        <p:spPr>
          <a:xfrm>
            <a:off x="382867" y="1139"/>
            <a:ext cx="835473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CUALIDADES Y NORMAS EN LA ATENCIÓN TELEFÓNICA</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329" name="Google Shape;329;p30"/>
          <p:cNvSpPr txBox="1"/>
          <p:nvPr/>
        </p:nvSpPr>
        <p:spPr>
          <a:xfrm>
            <a:off x="0" y="3287271"/>
            <a:ext cx="3916463"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Calibri"/>
                <a:ea typeface="Calibri"/>
                <a:cs typeface="Calibri"/>
                <a:sym typeface="Calibri"/>
              </a:rPr>
              <a:t>PARA TENER EN CUENTA PREVIO A LA COMUNICACIÓN</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Conocer y aplicar el protocolo corporativo definido.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Conocer el proceso del servicio.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Conocer el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Saber usar todas las funciones del teléfono.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Revisar que los elementos (computador, teléfono, diadema) y los documentos para la atención estén disponibles.</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Conocer las novedades del servicio mientras se estuvo fuera de turno.  </a:t>
            </a:r>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330" name="Google Shape;330;p30"/>
          <p:cNvSpPr txBox="1"/>
          <p:nvPr/>
        </p:nvSpPr>
        <p:spPr>
          <a:xfrm>
            <a:off x="193518" y="1017951"/>
            <a:ext cx="2962844"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Calibri"/>
                <a:ea typeface="Calibri"/>
                <a:cs typeface="Calibri"/>
                <a:sym typeface="Calibri"/>
              </a:rPr>
              <a:t>¿Qué cualidades o valores debo tener?</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Debo ser amable, </a:t>
            </a:r>
            <a:r>
              <a:rPr lang="es-ES" sz="1200">
                <a:solidFill>
                  <a:schemeClr val="dk1"/>
                </a:solidFill>
                <a:latin typeface="Calibri"/>
                <a:ea typeface="Calibri"/>
                <a:cs typeface="Calibri"/>
                <a:sym typeface="Calibri"/>
              </a:rPr>
              <a:t>R</a:t>
            </a:r>
            <a:r>
              <a:rPr b="0" i="0" lang="es-ES" sz="1200" u="none" cap="none" strike="noStrike">
                <a:solidFill>
                  <a:schemeClr val="dk1"/>
                </a:solidFill>
                <a:latin typeface="Calibri"/>
                <a:ea typeface="Calibri"/>
                <a:cs typeface="Calibri"/>
                <a:sym typeface="Calibri"/>
              </a:rPr>
              <a:t>espetuoso.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O</a:t>
            </a:r>
            <a:r>
              <a:rPr b="0" i="0" lang="es-ES" sz="1200" u="none" cap="none" strike="noStrike">
                <a:solidFill>
                  <a:schemeClr val="dk1"/>
                </a:solidFill>
                <a:latin typeface="Calibri"/>
                <a:ea typeface="Calibri"/>
                <a:cs typeface="Calibri"/>
                <a:sym typeface="Calibri"/>
              </a:rPr>
              <a:t>portuno, Efectivo.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E</a:t>
            </a:r>
            <a:r>
              <a:rPr b="0" i="0" lang="es-ES" sz="1200" u="none" cap="none" strike="noStrike">
                <a:solidFill>
                  <a:schemeClr val="dk1"/>
                </a:solidFill>
                <a:latin typeface="Calibri"/>
                <a:ea typeface="Calibri"/>
                <a:cs typeface="Calibri"/>
                <a:sym typeface="Calibri"/>
              </a:rPr>
              <a:t>mpático, </a:t>
            </a:r>
            <a:r>
              <a:rPr lang="es-ES" sz="1200">
                <a:solidFill>
                  <a:schemeClr val="dk1"/>
                </a:solidFill>
                <a:latin typeface="Calibri"/>
                <a:ea typeface="Calibri"/>
                <a:cs typeface="Calibri"/>
                <a:sym typeface="Calibri"/>
              </a:rPr>
              <a:t>S</a:t>
            </a:r>
            <a:r>
              <a:rPr b="0" i="0" lang="es-ES" sz="1200" u="none" cap="none" strike="noStrike">
                <a:solidFill>
                  <a:schemeClr val="dk1"/>
                </a:solidFill>
                <a:latin typeface="Calibri"/>
                <a:ea typeface="Calibri"/>
                <a:cs typeface="Calibri"/>
                <a:sym typeface="Calibri"/>
              </a:rPr>
              <a:t>er creativo.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H</a:t>
            </a:r>
            <a:r>
              <a:rPr b="0" i="0" lang="es-ES" sz="1200" u="none" cap="none" strike="noStrike">
                <a:solidFill>
                  <a:schemeClr val="dk1"/>
                </a:solidFill>
                <a:latin typeface="Calibri"/>
                <a:ea typeface="Calibri"/>
                <a:cs typeface="Calibri"/>
                <a:sym typeface="Calibri"/>
              </a:rPr>
              <a:t>onesto, Persuasivo.</a:t>
            </a:r>
            <a:endParaRPr/>
          </a:p>
          <a:p>
            <a:pPr indent="0" lvl="0" marL="0" marR="0" rtl="0" algn="just">
              <a:spcBef>
                <a:spcPts val="0"/>
              </a:spcBef>
              <a:spcAft>
                <a:spcPts val="0"/>
              </a:spcAft>
              <a:buNone/>
            </a:pPr>
            <a:r>
              <a:rPr b="1" i="0" lang="es-ES" sz="1200" u="none" cap="none" strike="noStrike">
                <a:solidFill>
                  <a:schemeClr val="dk1"/>
                </a:solidFill>
                <a:latin typeface="Calibri"/>
                <a:ea typeface="Calibri"/>
                <a:cs typeface="Calibri"/>
                <a:sym typeface="Calibri"/>
              </a:rPr>
              <a:t>¿Algunas competencias que requiero?</a:t>
            </a:r>
            <a:endParaRPr/>
          </a:p>
          <a:p>
            <a:pPr indent="-171450" lvl="0" marL="1714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Resolución de conflictos..</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Inteligencia emocional .</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Programación Neurolingüística.</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Competencias manejo de las TIC.</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Comunicación asertiva.</a:t>
            </a:r>
            <a:endParaRPr/>
          </a:p>
          <a:p>
            <a:pPr indent="-171450" lvl="0" marL="1714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Pensamiento crítico.</a:t>
            </a:r>
            <a:endParaRPr/>
          </a:p>
          <a:p>
            <a:pPr indent="-95250" lvl="0" marL="1714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95250" lvl="0" marL="171450" marR="0" rtl="0" algn="just">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sp>
        <p:nvSpPr>
          <p:cNvPr id="331" name="Google Shape;331;p30"/>
          <p:cNvSpPr txBox="1"/>
          <p:nvPr/>
        </p:nvSpPr>
        <p:spPr>
          <a:xfrm>
            <a:off x="4763910" y="1162288"/>
            <a:ext cx="4380089"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chemeClr val="dk1"/>
                </a:solidFill>
                <a:latin typeface="Calibri"/>
                <a:ea typeface="Calibri"/>
                <a:cs typeface="Calibri"/>
                <a:sym typeface="Calibri"/>
              </a:rPr>
              <a:t>DURANTE EL PROCESO</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Contestar la llamada antes del tercer timbre. </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Saludar diciendo “Buenos días/tardes/noches, habla (diga su nombre), (Nombre empresa) ¿con quién tengo el gusto de hablar?/es tan amable la señor@ xxxxx”o“Buenos días/tardes/noches, (Nombre empresa) habla (diga su nombre), ¿con quién tengo el gusto de hablar?/es tan amable la señor@ xxxxx”. Luego dirigirse nuevamente: Señor@ ¿En qué puedo ayudarle?</a:t>
            </a:r>
            <a:endParaRPr/>
          </a:p>
          <a:p>
            <a:pPr indent="-285750" lvl="0" marL="285750" marR="0" rtl="0" algn="just">
              <a:spcBef>
                <a:spcPts val="0"/>
              </a:spcBef>
              <a:spcAft>
                <a:spcPts val="0"/>
              </a:spcAft>
              <a:buClr>
                <a:schemeClr val="dk1"/>
              </a:buClr>
              <a:buSzPts val="1200"/>
              <a:buFont typeface="Noto Sans Symbols"/>
              <a:buChar char="✔"/>
            </a:pPr>
            <a:r>
              <a:rPr b="0" i="0" lang="es-ES" sz="1200" u="none" cap="none" strike="noStrike">
                <a:solidFill>
                  <a:schemeClr val="dk1"/>
                </a:solidFill>
                <a:latin typeface="Calibri"/>
                <a:ea typeface="Calibri"/>
                <a:cs typeface="Calibri"/>
                <a:sym typeface="Calibri"/>
              </a:rPr>
              <a:t>Saber escuchar y comprender las necesidades.</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Escucharlo y evitar interrumpirlo mientras habla. </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Comprometerse únicamente con lo que pueda cumplir.</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Orientar con claridad y precisión.</a:t>
            </a:r>
            <a:endParaRPr/>
          </a:p>
          <a:p>
            <a:pPr indent="-285750" lvl="0" marL="285750" marR="0" rtl="0" algn="just">
              <a:spcBef>
                <a:spcPts val="0"/>
              </a:spcBef>
              <a:spcAft>
                <a:spcPts val="0"/>
              </a:spcAft>
              <a:buClr>
                <a:schemeClr val="dk1"/>
              </a:buClr>
              <a:buSzPts val="1200"/>
              <a:buFont typeface="Noto Sans Symbols"/>
              <a:buChar char="✔"/>
            </a:pPr>
            <a:r>
              <a:rPr b="0" i="0" lang="es-ES" sz="1200" u="none" strike="noStrike">
                <a:solidFill>
                  <a:schemeClr val="dk1"/>
                </a:solidFill>
                <a:latin typeface="Calibri"/>
                <a:ea typeface="Calibri"/>
                <a:cs typeface="Calibri"/>
                <a:sym typeface="Calibri"/>
              </a:rPr>
              <a:t>Procure exceder las expectativas del cliente.</a:t>
            </a:r>
            <a:endParaRPr/>
          </a:p>
          <a:p>
            <a:pPr indent="-285750" lvl="0" marL="285750" marR="0" rtl="0" algn="just">
              <a:spcBef>
                <a:spcPts val="0"/>
              </a:spcBef>
              <a:spcAft>
                <a:spcPts val="0"/>
              </a:spcAft>
              <a:buClr>
                <a:srgbClr val="000000"/>
              </a:buClr>
              <a:buSzPts val="1200"/>
              <a:buFont typeface="Noto Sans Symbols"/>
              <a:buChar char="✔"/>
            </a:pPr>
            <a:r>
              <a:rPr b="0" i="0" lang="es-ES" sz="1200" u="none" strike="noStrike">
                <a:solidFill>
                  <a:srgbClr val="000000"/>
                </a:solidFill>
                <a:latin typeface="Calibri"/>
                <a:ea typeface="Calibri"/>
                <a:cs typeface="Calibri"/>
                <a:sym typeface="Calibri"/>
              </a:rPr>
              <a:t>Manejar un lenguaje claro y sencillo. </a:t>
            </a:r>
            <a:endParaRPr/>
          </a:p>
          <a:p>
            <a:pPr indent="-285750" lvl="0" marL="285750" marR="0" rtl="0" algn="just">
              <a:spcBef>
                <a:spcPts val="0"/>
              </a:spcBef>
              <a:spcAft>
                <a:spcPts val="0"/>
              </a:spcAft>
              <a:buClr>
                <a:srgbClr val="000000"/>
              </a:buClr>
              <a:buSzPts val="1200"/>
              <a:buFont typeface="Noto Sans Symbols"/>
              <a:buChar char="✔"/>
            </a:pPr>
            <a:r>
              <a:rPr lang="es-ES" sz="1200">
                <a:solidFill>
                  <a:srgbClr val="000000"/>
                </a:solidFill>
                <a:latin typeface="Calibri"/>
                <a:ea typeface="Calibri"/>
                <a:cs typeface="Calibri"/>
                <a:sym typeface="Calibri"/>
              </a:rPr>
              <a:t>Asegurar y confirmar requerimientos.</a:t>
            </a:r>
            <a:endParaRPr/>
          </a:p>
          <a:p>
            <a:pPr indent="-285750" lvl="0" marL="285750" marR="0" rtl="0" algn="just">
              <a:spcBef>
                <a:spcPts val="0"/>
              </a:spcBef>
              <a:spcAft>
                <a:spcPts val="0"/>
              </a:spcAft>
              <a:buClr>
                <a:srgbClr val="000000"/>
              </a:buClr>
              <a:buSzPts val="1200"/>
              <a:buFont typeface="Noto Sans Symbols"/>
              <a:buChar char="✔"/>
            </a:pPr>
            <a:r>
              <a:rPr b="0" i="0" lang="es-ES" sz="1200" u="none" strike="noStrike">
                <a:solidFill>
                  <a:srgbClr val="000000"/>
                </a:solidFill>
                <a:latin typeface="Calibri"/>
                <a:ea typeface="Calibri"/>
                <a:cs typeface="Calibri"/>
                <a:sym typeface="Calibri"/>
              </a:rPr>
              <a:t>Manejar las emociones.</a:t>
            </a:r>
            <a:endParaRPr/>
          </a:p>
          <a:p>
            <a:pPr indent="-285750" lvl="0" marL="285750" marR="0" rtl="0" algn="just">
              <a:spcBef>
                <a:spcPts val="0"/>
              </a:spcBef>
              <a:spcAft>
                <a:spcPts val="0"/>
              </a:spcAft>
              <a:buClr>
                <a:srgbClr val="000000"/>
              </a:buClr>
              <a:buSzPts val="1200"/>
              <a:buFont typeface="Noto Sans Symbols"/>
              <a:buChar char="✔"/>
            </a:pPr>
            <a:r>
              <a:rPr lang="es-ES" sz="1200">
                <a:solidFill>
                  <a:srgbClr val="000000"/>
                </a:solidFill>
                <a:latin typeface="Calibri"/>
                <a:ea typeface="Calibri"/>
                <a:cs typeface="Calibri"/>
                <a:sym typeface="Calibri"/>
              </a:rPr>
              <a:t>Manejar tono de voz.</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Ofrezca canales de comunicación para que el cliente pueda contactarse </a:t>
            </a:r>
            <a:r>
              <a:rPr lang="es-ES" sz="1200">
                <a:solidFill>
                  <a:srgbClr val="000000"/>
                </a:solidFill>
                <a:latin typeface="Calibri"/>
                <a:ea typeface="Calibri"/>
                <a:cs typeface="Calibri"/>
                <a:sym typeface="Calibri"/>
              </a:rPr>
              <a:t>posteriormente, consultar información y resolver dificultades.</a:t>
            </a:r>
            <a:endParaRPr/>
          </a:p>
          <a:p>
            <a:pPr indent="0" lvl="0" marL="0" marR="0" rtl="0" algn="just">
              <a:spcBef>
                <a:spcPts val="0"/>
              </a:spcBef>
              <a:spcAft>
                <a:spcPts val="0"/>
              </a:spcAft>
              <a:buNone/>
            </a:pPr>
            <a:r>
              <a:t/>
            </a:r>
            <a:endParaRPr sz="120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1"/>
          <p:cNvSpPr txBox="1"/>
          <p:nvPr/>
        </p:nvSpPr>
        <p:spPr>
          <a:xfrm>
            <a:off x="382867" y="1139"/>
            <a:ext cx="835473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CUALIDADES Y NORMAS EN LA ATENCIÓN TELEFÓNICA</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337" name="Google Shape;337;p31"/>
          <p:cNvSpPr txBox="1"/>
          <p:nvPr/>
        </p:nvSpPr>
        <p:spPr>
          <a:xfrm>
            <a:off x="0" y="1210923"/>
            <a:ext cx="8218311"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OTRAS NORMAS DE CORTESÍA</a:t>
            </a:r>
            <a:endParaRPr b="1" i="0" sz="1400" u="none" strike="noStrike">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b="1" i="0" sz="1400" u="none" strike="noStrike">
              <a:solidFill>
                <a:srgbClr val="000000"/>
              </a:solidFill>
              <a:latin typeface="Calibri"/>
              <a:ea typeface="Calibri"/>
              <a:cs typeface="Calibri"/>
              <a:sym typeface="Calibri"/>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Responda rápidamente: Conteste el teléfono lo antes posible</a:t>
            </a:r>
            <a:r>
              <a:rPr lang="es-ES" sz="1200">
                <a:solidFill>
                  <a:srgbClr val="404040"/>
                </a:solidFill>
                <a:latin typeface="Calibri"/>
                <a:ea typeface="Calibri"/>
                <a:cs typeface="Calibri"/>
                <a:sym typeface="Calibri"/>
              </a:rPr>
              <a:t>.</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En cada saludo use su espontaneidad, hablando con voz clara y pausada.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En caso de ser necesario dejar a un cliente en espera, informe al cliente por qué se va a dejar en espera.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disponga del tiempo del cliente: permita que él decida si desea aguardar o prefiere llamar mas tarde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deje en espera a un cliente en espera por mas de 30 segundos. De ser necesario, retome el llamado informando al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Cuando retome el llamado, comience con el nombre del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Cuando transfiera al otro sector, espere a que su compañero lo atienda. Infórmele el nombre del cliente y el motivo de la llamada, evitando así que él le tenga que repetir cualquier dato.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 sonrisa se escucha por teléfono. Hace la voz más cálida y más simpática. Efecto psíquico y físico.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Cuida que el tono de voz sea agradable, amistoso y cordial, sin caer en lo familiar.</a:t>
            </a:r>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32"/>
          <p:cNvPicPr preferRelativeResize="0"/>
          <p:nvPr/>
        </p:nvPicPr>
        <p:blipFill rotWithShape="1">
          <a:blip r:embed="rId3">
            <a:alphaModFix/>
          </a:blip>
          <a:srcRect b="0" l="0" r="0" t="0"/>
          <a:stretch/>
        </p:blipFill>
        <p:spPr>
          <a:xfrm>
            <a:off x="0" y="1157287"/>
            <a:ext cx="3287115" cy="2297113"/>
          </a:xfrm>
          <a:prstGeom prst="rect">
            <a:avLst/>
          </a:prstGeom>
          <a:noFill/>
          <a:ln>
            <a:noFill/>
          </a:ln>
        </p:spPr>
      </p:pic>
      <p:pic>
        <p:nvPicPr>
          <p:cNvPr id="343" name="Google Shape;343;p32"/>
          <p:cNvPicPr preferRelativeResize="0"/>
          <p:nvPr/>
        </p:nvPicPr>
        <p:blipFill rotWithShape="1">
          <a:blip r:embed="rId4">
            <a:alphaModFix/>
          </a:blip>
          <a:srcRect b="0" l="0" r="0" t="0"/>
          <a:stretch/>
        </p:blipFill>
        <p:spPr>
          <a:xfrm>
            <a:off x="3888016" y="1116101"/>
            <a:ext cx="4800371" cy="29112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33"/>
          <p:cNvPicPr preferRelativeResize="0"/>
          <p:nvPr/>
        </p:nvPicPr>
        <p:blipFill rotWithShape="1">
          <a:blip r:embed="rId3">
            <a:alphaModFix/>
          </a:blip>
          <a:srcRect b="0" l="0" r="0" t="0"/>
          <a:stretch/>
        </p:blipFill>
        <p:spPr>
          <a:xfrm>
            <a:off x="728662" y="1171575"/>
            <a:ext cx="7686675" cy="3486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34"/>
          <p:cNvPicPr preferRelativeResize="0"/>
          <p:nvPr/>
        </p:nvPicPr>
        <p:blipFill rotWithShape="1">
          <a:blip r:embed="rId3">
            <a:alphaModFix/>
          </a:blip>
          <a:srcRect b="0" l="0" r="0" t="0"/>
          <a:stretch/>
        </p:blipFill>
        <p:spPr>
          <a:xfrm>
            <a:off x="2182017" y="1227785"/>
            <a:ext cx="4805363" cy="3561517"/>
          </a:xfrm>
          <a:prstGeom prst="rect">
            <a:avLst/>
          </a:prstGeom>
          <a:noFill/>
          <a:ln>
            <a:noFill/>
          </a:ln>
        </p:spPr>
      </p:pic>
      <p:pic>
        <p:nvPicPr>
          <p:cNvPr id="354" name="Google Shape;354;p34"/>
          <p:cNvPicPr preferRelativeResize="0"/>
          <p:nvPr/>
        </p:nvPicPr>
        <p:blipFill rotWithShape="1">
          <a:blip r:embed="rId4">
            <a:alphaModFix/>
          </a:blip>
          <a:srcRect b="0" l="0" r="0" t="0"/>
          <a:stretch/>
        </p:blipFill>
        <p:spPr>
          <a:xfrm>
            <a:off x="2169318" y="525463"/>
            <a:ext cx="4805363" cy="7785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Stock vector cartoon illustration young business woman with arms folded isolated on white background - 35804762" id="359" name="Google Shape;359;p35"/>
          <p:cNvPicPr preferRelativeResize="0"/>
          <p:nvPr/>
        </p:nvPicPr>
        <p:blipFill rotWithShape="1">
          <a:blip r:embed="rId3">
            <a:alphaModFix/>
          </a:blip>
          <a:srcRect b="0" l="0" r="0" t="0"/>
          <a:stretch/>
        </p:blipFill>
        <p:spPr>
          <a:xfrm>
            <a:off x="2982731" y="279924"/>
            <a:ext cx="2850596" cy="4863575"/>
          </a:xfrm>
          <a:prstGeom prst="rect">
            <a:avLst/>
          </a:prstGeom>
          <a:noFill/>
          <a:ln>
            <a:noFill/>
          </a:ln>
        </p:spPr>
      </p:pic>
      <p:sp>
        <p:nvSpPr>
          <p:cNvPr id="360" name="Google Shape;360;p35"/>
          <p:cNvSpPr/>
          <p:nvPr/>
        </p:nvSpPr>
        <p:spPr>
          <a:xfrm>
            <a:off x="5541484" y="451690"/>
            <a:ext cx="2478796" cy="264405"/>
          </a:xfrm>
          <a:prstGeom prst="flowChartProcess">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PRESENTACIÓN PERSONAL </a:t>
            </a:r>
            <a:endParaRPr b="1" sz="1400">
              <a:solidFill>
                <a:schemeClr val="lt1"/>
              </a:solidFill>
              <a:latin typeface="Calibri"/>
              <a:ea typeface="Calibri"/>
              <a:cs typeface="Calibri"/>
              <a:sym typeface="Calibri"/>
            </a:endParaRPr>
          </a:p>
        </p:txBody>
      </p:sp>
      <p:sp>
        <p:nvSpPr>
          <p:cNvPr id="361" name="Google Shape;361;p35"/>
          <p:cNvSpPr txBox="1"/>
          <p:nvPr/>
        </p:nvSpPr>
        <p:spPr>
          <a:xfrm>
            <a:off x="5355584" y="931928"/>
            <a:ext cx="3149438" cy="304698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se deben usar prendas muy ajustadas al cuerpo, ni transparencias y abstenerse de usar faldas muy cortas.</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 ropa debe estar limpia y planchada.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Usar siempre, sin excepción, el carné si este fue suministrado por al empresa.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 Mantener el cabello arreglado y limpio.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Uñas limpias preferiblemente pintada de color transparente o colores claros.</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 El maquillaje debe ser natural, reflejando una imagen sobria y agradable.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Se debe evitar el uso de aretes, hebillas, diademas y demás accesorios que llamen la atención.</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retocarse maquillaje ni organizarse en el sitio de trabajo visible al cliente.</a:t>
            </a:r>
            <a:endParaRPr sz="1200">
              <a:solidFill>
                <a:schemeClr val="dk1"/>
              </a:solidFill>
              <a:latin typeface="Calibri"/>
              <a:ea typeface="Calibri"/>
              <a:cs typeface="Calibri"/>
              <a:sym typeface="Calibri"/>
            </a:endParaRPr>
          </a:p>
        </p:txBody>
      </p:sp>
      <p:sp>
        <p:nvSpPr>
          <p:cNvPr id="362" name="Google Shape;362;p35"/>
          <p:cNvSpPr/>
          <p:nvPr/>
        </p:nvSpPr>
        <p:spPr>
          <a:xfrm>
            <a:off x="317653" y="440673"/>
            <a:ext cx="2478796" cy="264405"/>
          </a:xfrm>
          <a:prstGeom prst="flowChartProcess">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PUESTO DE TRABAJO</a:t>
            </a:r>
            <a:endParaRPr b="1" sz="1400">
              <a:solidFill>
                <a:schemeClr val="lt1"/>
              </a:solidFill>
              <a:latin typeface="Calibri"/>
              <a:ea typeface="Calibri"/>
              <a:cs typeface="Calibri"/>
              <a:sym typeface="Calibri"/>
            </a:endParaRPr>
          </a:p>
        </p:txBody>
      </p:sp>
      <p:sp>
        <p:nvSpPr>
          <p:cNvPr id="363" name="Google Shape;363;p35"/>
          <p:cNvSpPr txBox="1"/>
          <p:nvPr/>
        </p:nvSpPr>
        <p:spPr>
          <a:xfrm>
            <a:off x="55084" y="859315"/>
            <a:ext cx="3338111" cy="433965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Mantener el escritorio en perfecto orden y aseo.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Llegar mínimo 10 minutos antes al puesto de trabajo.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Las carteras, maletines y demás, no pueden estar visibles u obstruyendo el sitio de trabajo.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 No se deben tener elementos distractores tales como radios, revistas, fotos, adornos y juegos en el puesto de trabajo.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usar aparatos electrónicos de uso personal.</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se deben consumir, ni mantener a la vista de los ciudadanos comidas y bebidas en los puestos de trabajo.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Los documentos deben ser archivados lo antes posible, cuando se trate de un archivo temporal.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 papelera de basura no debe estar a la vista ni desbordada.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Los implementos necesarios para el desarrollo de las actividades propias deben ser revisadas diariamente antes de iniciar labores.</a:t>
            </a:r>
            <a:endParaRPr sz="12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6"/>
          <p:cNvSpPr/>
          <p:nvPr/>
        </p:nvSpPr>
        <p:spPr>
          <a:xfrm>
            <a:off x="5541484" y="738130"/>
            <a:ext cx="2478796" cy="264405"/>
          </a:xfrm>
          <a:prstGeom prst="flowChartProcess">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PRESENTACIÓN PERSONAL </a:t>
            </a:r>
            <a:endParaRPr b="1" sz="1400">
              <a:solidFill>
                <a:schemeClr val="lt1"/>
              </a:solidFill>
              <a:latin typeface="Calibri"/>
              <a:ea typeface="Calibri"/>
              <a:cs typeface="Calibri"/>
              <a:sym typeface="Calibri"/>
            </a:endParaRPr>
          </a:p>
        </p:txBody>
      </p:sp>
      <p:sp>
        <p:nvSpPr>
          <p:cNvPr id="369" name="Google Shape;369;p36"/>
          <p:cNvSpPr txBox="1"/>
          <p:nvPr/>
        </p:nvSpPr>
        <p:spPr>
          <a:xfrm>
            <a:off x="5365215" y="1222872"/>
            <a:ext cx="3160455" cy="360098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Deben usar la camisa completamente abotonada y en el caso de usar corbata esta debe ser ajustada al cuello.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 ropa debe estar limpia y planchada.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Usar siempre, sin excepción, el carné si este fue suministrado por al empresa.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Mantener el cabello arreglado y limpio y las uñas limpias.</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retocarse maquillaje ni organizarse en el sitio de trabajo visible al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Se debe evitar el uso de aretes, hebillas, diademas y demás accesorios que llamen la atención.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Los hombres deberán afeitarse a diario a menos que usen barba; en tal caso, ésta irá siempre bien arreglada.</a:t>
            </a:r>
            <a:endParaRPr sz="1200">
              <a:solidFill>
                <a:schemeClr val="dk1"/>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pic>
        <p:nvPicPr>
          <p:cNvPr id="370" name="Google Shape;370;p36"/>
          <p:cNvPicPr preferRelativeResize="0"/>
          <p:nvPr/>
        </p:nvPicPr>
        <p:blipFill rotWithShape="1">
          <a:blip r:embed="rId3">
            <a:alphaModFix/>
          </a:blip>
          <a:srcRect b="0" l="0" r="0" t="0"/>
          <a:stretch/>
        </p:blipFill>
        <p:spPr>
          <a:xfrm>
            <a:off x="3755021" y="123939"/>
            <a:ext cx="1422906" cy="4895621"/>
          </a:xfrm>
          <a:prstGeom prst="rect">
            <a:avLst/>
          </a:prstGeom>
          <a:noFill/>
          <a:ln>
            <a:noFill/>
          </a:ln>
        </p:spPr>
      </p:pic>
      <p:sp>
        <p:nvSpPr>
          <p:cNvPr id="371" name="Google Shape;371;p36"/>
          <p:cNvSpPr txBox="1"/>
          <p:nvPr/>
        </p:nvSpPr>
        <p:spPr>
          <a:xfrm>
            <a:off x="55084" y="1222872"/>
            <a:ext cx="3688920" cy="360098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Mantener el escritorio en perfecto orden y aseo.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Llegar mínimo 10 minutos antes al puesto de trabajo.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Las carteras, maletines y demás, no pueden estar visibles u obstruyendo el sitio de trabajo.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 No se deben tener elementos distractores tales como radios, revistas, fotos, adornos y juegos en el puesto de trabajo.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usar aparatos electrónicos de uso personal.</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se deben consumir, ni mantener a la vista de los ciudadanos comidas y bebidas en los puestos de trabajo.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Los documentos deben ser archivados lo antes posible, cuando se trate de un archivo temporal. </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 papelera de basura no debe estar a la vista ni desbordada.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Los implementos necesarios para el desarrollo de las actividades propias deben ser revisadas diariamente antes de iniciar labores.</a:t>
            </a:r>
            <a:endParaRPr sz="1200">
              <a:solidFill>
                <a:schemeClr val="dk1"/>
              </a:solidFill>
              <a:latin typeface="Calibri"/>
              <a:ea typeface="Calibri"/>
              <a:cs typeface="Calibri"/>
              <a:sym typeface="Calibri"/>
            </a:endParaRPr>
          </a:p>
        </p:txBody>
      </p:sp>
      <p:sp>
        <p:nvSpPr>
          <p:cNvPr id="372" name="Google Shape;372;p36"/>
          <p:cNvSpPr/>
          <p:nvPr/>
        </p:nvSpPr>
        <p:spPr>
          <a:xfrm>
            <a:off x="390406" y="738130"/>
            <a:ext cx="2478796" cy="264405"/>
          </a:xfrm>
          <a:prstGeom prst="flowChartProcess">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lt1"/>
                </a:solidFill>
                <a:latin typeface="Calibri"/>
                <a:ea typeface="Calibri"/>
                <a:cs typeface="Calibri"/>
                <a:sym typeface="Calibri"/>
              </a:rPr>
              <a:t>PUESTO DE TRABAJO</a:t>
            </a:r>
            <a:endParaRPr b="1" sz="14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7"/>
          <p:cNvSpPr txBox="1"/>
          <p:nvPr/>
        </p:nvSpPr>
        <p:spPr>
          <a:xfrm>
            <a:off x="179667" y="179285"/>
            <a:ext cx="83547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MEDIOS DE COMUNICACIÓN TECNOLÓGICOS</a:t>
            </a:r>
            <a:endParaRPr/>
          </a:p>
        </p:txBody>
      </p:sp>
      <p:pic>
        <p:nvPicPr>
          <p:cNvPr id="378" name="Google Shape;378;p37"/>
          <p:cNvPicPr preferRelativeResize="0"/>
          <p:nvPr/>
        </p:nvPicPr>
        <p:blipFill rotWithShape="1">
          <a:blip r:embed="rId3">
            <a:alphaModFix/>
          </a:blip>
          <a:srcRect b="0" l="0" r="0" t="0"/>
          <a:stretch/>
        </p:blipFill>
        <p:spPr>
          <a:xfrm>
            <a:off x="170289" y="987979"/>
            <a:ext cx="8794044" cy="39762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8"/>
          <p:cNvSpPr txBox="1"/>
          <p:nvPr/>
        </p:nvSpPr>
        <p:spPr>
          <a:xfrm>
            <a:off x="179667" y="179285"/>
            <a:ext cx="83547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MEDIOS DE COMUNICACIÓN TECNOLÓGICOS</a:t>
            </a:r>
            <a:endParaRPr/>
          </a:p>
        </p:txBody>
      </p:sp>
      <p:pic>
        <p:nvPicPr>
          <p:cNvPr descr="Omnicanalidad: ¿Qué es y cuáles son sus ventajas?" id="384" name="Google Shape;384;p38"/>
          <p:cNvPicPr preferRelativeResize="0"/>
          <p:nvPr/>
        </p:nvPicPr>
        <p:blipFill rotWithShape="1">
          <a:blip r:embed="rId3">
            <a:alphaModFix/>
          </a:blip>
          <a:srcRect b="0" l="0" r="0" t="0"/>
          <a:stretch/>
        </p:blipFill>
        <p:spPr>
          <a:xfrm>
            <a:off x="-11626" y="1882352"/>
            <a:ext cx="2498768" cy="1677255"/>
          </a:xfrm>
          <a:prstGeom prst="rect">
            <a:avLst/>
          </a:prstGeom>
          <a:noFill/>
          <a:ln>
            <a:noFill/>
          </a:ln>
        </p:spPr>
      </p:pic>
      <p:sp>
        <p:nvSpPr>
          <p:cNvPr id="385" name="Google Shape;385;p38"/>
          <p:cNvSpPr txBox="1"/>
          <p:nvPr/>
        </p:nvSpPr>
        <p:spPr>
          <a:xfrm>
            <a:off x="271651" y="3595146"/>
            <a:ext cx="137288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Calibri"/>
                <a:ea typeface="Calibri"/>
                <a:cs typeface="Calibri"/>
                <a:sym typeface="Calibri"/>
              </a:rPr>
              <a:t>https://n9.cl/gvtqx</a:t>
            </a:r>
            <a:endParaRPr/>
          </a:p>
        </p:txBody>
      </p:sp>
      <p:pic>
        <p:nvPicPr>
          <p:cNvPr descr="omnichannel" id="386" name="Google Shape;386;p38"/>
          <p:cNvPicPr preferRelativeResize="0"/>
          <p:nvPr/>
        </p:nvPicPr>
        <p:blipFill rotWithShape="1">
          <a:blip r:embed="rId4">
            <a:alphaModFix/>
          </a:blip>
          <a:srcRect b="0" l="0" r="0" t="0"/>
          <a:stretch/>
        </p:blipFill>
        <p:spPr>
          <a:xfrm>
            <a:off x="6375077" y="2086021"/>
            <a:ext cx="2711457" cy="1455816"/>
          </a:xfrm>
          <a:prstGeom prst="rect">
            <a:avLst/>
          </a:prstGeom>
          <a:noFill/>
          <a:ln>
            <a:noFill/>
          </a:ln>
        </p:spPr>
      </p:pic>
      <p:sp>
        <p:nvSpPr>
          <p:cNvPr id="387" name="Google Shape;387;p38"/>
          <p:cNvSpPr txBox="1"/>
          <p:nvPr/>
        </p:nvSpPr>
        <p:spPr>
          <a:xfrm>
            <a:off x="6992063" y="3491038"/>
            <a:ext cx="146935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Calibri"/>
                <a:ea typeface="Calibri"/>
                <a:cs typeface="Calibri"/>
                <a:sym typeface="Calibri"/>
              </a:rPr>
              <a:t>https://n9.cl/fsnnb</a:t>
            </a:r>
            <a:endParaRPr/>
          </a:p>
        </p:txBody>
      </p:sp>
      <p:pic>
        <p:nvPicPr>
          <p:cNvPr id="388" name="Google Shape;388;p38"/>
          <p:cNvPicPr preferRelativeResize="0"/>
          <p:nvPr/>
        </p:nvPicPr>
        <p:blipFill rotWithShape="1">
          <a:blip r:embed="rId5">
            <a:alphaModFix/>
          </a:blip>
          <a:srcRect b="0" l="0" r="0" t="0"/>
          <a:stretch/>
        </p:blipFill>
        <p:spPr>
          <a:xfrm>
            <a:off x="6237244" y="3806766"/>
            <a:ext cx="2720046" cy="1229872"/>
          </a:xfrm>
          <a:prstGeom prst="rect">
            <a:avLst/>
          </a:prstGeom>
          <a:noFill/>
          <a:ln>
            <a:noFill/>
          </a:ln>
        </p:spPr>
      </p:pic>
      <p:pic>
        <p:nvPicPr>
          <p:cNvPr descr="Las redes sociales más populares en el mundo (2003-2019) [Vídeo]" id="389" name="Google Shape;389;p38"/>
          <p:cNvPicPr preferRelativeResize="0"/>
          <p:nvPr/>
        </p:nvPicPr>
        <p:blipFill rotWithShape="1">
          <a:blip r:embed="rId6">
            <a:alphaModFix/>
          </a:blip>
          <a:srcRect b="0" l="0" r="0" t="0"/>
          <a:stretch/>
        </p:blipFill>
        <p:spPr>
          <a:xfrm>
            <a:off x="799038" y="4055793"/>
            <a:ext cx="1810589" cy="1004546"/>
          </a:xfrm>
          <a:prstGeom prst="rect">
            <a:avLst/>
          </a:prstGeom>
          <a:noFill/>
          <a:ln>
            <a:noFill/>
          </a:ln>
        </p:spPr>
      </p:pic>
      <p:pic>
        <p:nvPicPr>
          <p:cNvPr descr="Help Desk Ticketing System | Support Ticket System | ActivDesk" id="390" name="Google Shape;390;p38"/>
          <p:cNvPicPr preferRelativeResize="0"/>
          <p:nvPr/>
        </p:nvPicPr>
        <p:blipFill rotWithShape="1">
          <a:blip r:embed="rId7">
            <a:alphaModFix/>
          </a:blip>
          <a:srcRect b="0" l="0" r="0" t="0"/>
          <a:stretch/>
        </p:blipFill>
        <p:spPr>
          <a:xfrm>
            <a:off x="3200784" y="3983481"/>
            <a:ext cx="2226452" cy="1109067"/>
          </a:xfrm>
          <a:prstGeom prst="rect">
            <a:avLst/>
          </a:prstGeom>
          <a:noFill/>
          <a:ln>
            <a:noFill/>
          </a:ln>
        </p:spPr>
      </p:pic>
      <p:pic>
        <p:nvPicPr>
          <p:cNvPr descr="ChatBot para todos y todas - Ciudad Emprende" id="391" name="Google Shape;391;p38"/>
          <p:cNvPicPr preferRelativeResize="0"/>
          <p:nvPr/>
        </p:nvPicPr>
        <p:blipFill rotWithShape="1">
          <a:blip r:embed="rId8">
            <a:alphaModFix/>
          </a:blip>
          <a:srcRect b="0" l="0" r="0" t="0"/>
          <a:stretch/>
        </p:blipFill>
        <p:spPr>
          <a:xfrm>
            <a:off x="4605683" y="2786273"/>
            <a:ext cx="1631561" cy="1087707"/>
          </a:xfrm>
          <a:prstGeom prst="rect">
            <a:avLst/>
          </a:prstGeom>
          <a:noFill/>
          <a:ln>
            <a:noFill/>
          </a:ln>
        </p:spPr>
      </p:pic>
      <p:pic>
        <p:nvPicPr>
          <p:cNvPr descr="Meet Bank of America's new AI assistant, Erica - Komando.com" id="392" name="Google Shape;392;p38"/>
          <p:cNvPicPr preferRelativeResize="0"/>
          <p:nvPr/>
        </p:nvPicPr>
        <p:blipFill rotWithShape="1">
          <a:blip r:embed="rId9">
            <a:alphaModFix/>
          </a:blip>
          <a:srcRect b="0" l="0" r="0" t="0"/>
          <a:stretch/>
        </p:blipFill>
        <p:spPr>
          <a:xfrm>
            <a:off x="4467506" y="1723702"/>
            <a:ext cx="1811283" cy="1019555"/>
          </a:xfrm>
          <a:prstGeom prst="rect">
            <a:avLst/>
          </a:prstGeom>
          <a:noFill/>
          <a:ln>
            <a:noFill/>
          </a:ln>
        </p:spPr>
      </p:pic>
      <p:sp>
        <p:nvSpPr>
          <p:cNvPr id="393" name="Google Shape;393;p38"/>
          <p:cNvSpPr txBox="1"/>
          <p:nvPr/>
        </p:nvSpPr>
        <p:spPr>
          <a:xfrm>
            <a:off x="214624" y="1053448"/>
            <a:ext cx="83488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https://www.youtube.com/watch?v=ZO1D7XLbfTc&amp;ab_channel=SupermercadosCarulla</a:t>
            </a:r>
            <a:endParaRPr/>
          </a:p>
        </p:txBody>
      </p:sp>
      <p:pic>
        <p:nvPicPr>
          <p:cNvPr id="394" name="Google Shape;394;p38"/>
          <p:cNvPicPr preferRelativeResize="0"/>
          <p:nvPr/>
        </p:nvPicPr>
        <p:blipFill rotWithShape="1">
          <a:blip r:embed="rId10">
            <a:alphaModFix/>
          </a:blip>
          <a:srcRect b="0" l="0" r="0" t="0"/>
          <a:stretch/>
        </p:blipFill>
        <p:spPr>
          <a:xfrm>
            <a:off x="2564766" y="2042235"/>
            <a:ext cx="1824274" cy="159067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Las redes sociales más populares en el mundo (2003-2019) [Vídeo]" id="399" name="Google Shape;399;p39"/>
          <p:cNvPicPr preferRelativeResize="0"/>
          <p:nvPr/>
        </p:nvPicPr>
        <p:blipFill rotWithShape="1">
          <a:blip r:embed="rId3">
            <a:alphaModFix/>
          </a:blip>
          <a:srcRect b="0" l="0" r="0" t="0"/>
          <a:stretch/>
        </p:blipFill>
        <p:spPr>
          <a:xfrm>
            <a:off x="296068" y="2025375"/>
            <a:ext cx="3973513" cy="2204574"/>
          </a:xfrm>
          <a:prstGeom prst="rect">
            <a:avLst/>
          </a:prstGeom>
          <a:noFill/>
          <a:ln>
            <a:noFill/>
          </a:ln>
        </p:spPr>
      </p:pic>
      <p:pic>
        <p:nvPicPr>
          <p:cNvPr descr="Help Desk Ticketing System | Support Ticket System | ActivDesk" id="400" name="Google Shape;400;p39"/>
          <p:cNvPicPr preferRelativeResize="0"/>
          <p:nvPr/>
        </p:nvPicPr>
        <p:blipFill rotWithShape="1">
          <a:blip r:embed="rId4">
            <a:alphaModFix/>
          </a:blip>
          <a:srcRect b="0" l="0" r="0" t="0"/>
          <a:stretch/>
        </p:blipFill>
        <p:spPr>
          <a:xfrm>
            <a:off x="4572000" y="1826427"/>
            <a:ext cx="3722688" cy="18543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pSp>
        <p:nvGrpSpPr>
          <p:cNvPr id="83" name="Google Shape;83;p4"/>
          <p:cNvGrpSpPr/>
          <p:nvPr/>
        </p:nvGrpSpPr>
        <p:grpSpPr>
          <a:xfrm>
            <a:off x="651459" y="1203551"/>
            <a:ext cx="7873777" cy="3121452"/>
            <a:chOff x="436970" y="0"/>
            <a:chExt cx="7873777" cy="3121452"/>
          </a:xfrm>
        </p:grpSpPr>
        <p:sp>
          <p:nvSpPr>
            <p:cNvPr id="84" name="Google Shape;84;p4"/>
            <p:cNvSpPr/>
            <p:nvPr/>
          </p:nvSpPr>
          <p:spPr>
            <a:xfrm>
              <a:off x="436970" y="534568"/>
              <a:ext cx="2529380" cy="297574"/>
            </a:xfrm>
            <a:prstGeom prst="rect">
              <a:avLst/>
            </a:prstGeom>
            <a:gradFill>
              <a:gsLst>
                <a:gs pos="0">
                  <a:srgbClr val="D03F3B"/>
                </a:gs>
                <a:gs pos="100000">
                  <a:srgbClr val="FF9995"/>
                </a:gs>
              </a:gsLst>
              <a:lin ang="16200000" scaled="0"/>
            </a:gra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436970" y="646325"/>
              <a:ext cx="185817" cy="185817"/>
            </a:xfrm>
            <a:prstGeom prst="rect">
              <a:avLst/>
            </a:prstGeom>
            <a:solidFill>
              <a:schemeClr val="lt1">
                <a:alpha val="89803"/>
              </a:schemeClr>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436970" y="0"/>
              <a:ext cx="2529380" cy="5345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txBox="1"/>
            <p:nvPr/>
          </p:nvSpPr>
          <p:spPr>
            <a:xfrm>
              <a:off x="436970" y="0"/>
              <a:ext cx="2529380" cy="534568"/>
            </a:xfrm>
            <a:prstGeom prst="rect">
              <a:avLst/>
            </a:prstGeom>
            <a:noFill/>
            <a:ln>
              <a:noFill/>
            </a:ln>
          </p:spPr>
          <p:txBody>
            <a:bodyPr anchorCtr="0" anchor="ctr" bIns="31750" lIns="47625" spcFirstLastPara="1" rIns="47625" wrap="square" tIns="31750">
              <a:noAutofit/>
            </a:bodyPr>
            <a:lstStyle/>
            <a:p>
              <a:pPr indent="0" lvl="0" marL="0" marR="0" rtl="0" algn="l">
                <a:lnSpc>
                  <a:spcPct val="90000"/>
                </a:lnSpc>
                <a:spcBef>
                  <a:spcPts val="0"/>
                </a:spcBef>
                <a:spcAft>
                  <a:spcPts val="0"/>
                </a:spcAft>
                <a:buClr>
                  <a:schemeClr val="dk1"/>
                </a:buClr>
                <a:buSzPts val="2500"/>
                <a:buFont typeface="Calibri"/>
                <a:buNone/>
              </a:pPr>
              <a:r>
                <a:rPr lang="es-ES" sz="2500">
                  <a:solidFill>
                    <a:schemeClr val="dk1"/>
                  </a:solidFill>
                  <a:latin typeface="Calibri"/>
                  <a:ea typeface="Calibri"/>
                  <a:cs typeface="Calibri"/>
                  <a:sym typeface="Calibri"/>
                </a:rPr>
                <a:t>ANTES</a:t>
              </a:r>
              <a:endParaRPr sz="2500">
                <a:solidFill>
                  <a:schemeClr val="dk1"/>
                </a:solidFill>
                <a:latin typeface="Calibri"/>
                <a:ea typeface="Calibri"/>
                <a:cs typeface="Calibri"/>
                <a:sym typeface="Calibri"/>
              </a:endParaRPr>
            </a:p>
          </p:txBody>
        </p:sp>
        <p:sp>
          <p:nvSpPr>
            <p:cNvPr id="88" name="Google Shape;88;p4"/>
            <p:cNvSpPr/>
            <p:nvPr/>
          </p:nvSpPr>
          <p:spPr>
            <a:xfrm>
              <a:off x="436970" y="1079459"/>
              <a:ext cx="185812" cy="185812"/>
            </a:xfrm>
            <a:prstGeom prst="rect">
              <a:avLst/>
            </a:prstGeom>
            <a:solidFill>
              <a:schemeClr val="lt1"/>
            </a:solidFill>
            <a:ln cap="flat" cmpd="sng" w="9525">
              <a:solidFill>
                <a:srgbClr val="BF50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614027" y="955801"/>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txBox="1"/>
            <p:nvPr/>
          </p:nvSpPr>
          <p:spPr>
            <a:xfrm>
              <a:off x="614027" y="955801"/>
              <a:ext cx="2352324" cy="433130"/>
            </a:xfrm>
            <a:prstGeom prst="rect">
              <a:avLst/>
            </a:prstGeom>
            <a:noFill/>
            <a:ln>
              <a:noFill/>
            </a:ln>
          </p:spPr>
          <p:txBody>
            <a:bodyPr anchorCtr="0" anchor="ctr" bIns="85325" lIns="85325" spcFirstLastPara="1" rIns="85325" wrap="square" tIns="85325">
              <a:noAutofit/>
            </a:bodyPr>
            <a:lstStyle/>
            <a:p>
              <a:pPr indent="0" lvl="0" marL="0" marR="0" rtl="0" algn="l">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Aprendizaje, descubrimiento y reconocimiento de la necesidad.</a:t>
              </a:r>
              <a:endParaRPr sz="1200">
                <a:solidFill>
                  <a:schemeClr val="dk1"/>
                </a:solidFill>
                <a:latin typeface="Calibri"/>
                <a:ea typeface="Calibri"/>
                <a:cs typeface="Calibri"/>
                <a:sym typeface="Calibri"/>
              </a:endParaRPr>
            </a:p>
          </p:txBody>
        </p:sp>
        <p:sp>
          <p:nvSpPr>
            <p:cNvPr id="91" name="Google Shape;91;p4"/>
            <p:cNvSpPr/>
            <p:nvPr/>
          </p:nvSpPr>
          <p:spPr>
            <a:xfrm>
              <a:off x="436970" y="1512590"/>
              <a:ext cx="185812" cy="185812"/>
            </a:xfrm>
            <a:prstGeom prst="rect">
              <a:avLst/>
            </a:prstGeom>
            <a:solidFill>
              <a:schemeClr val="lt1"/>
            </a:solidFill>
            <a:ln cap="flat" cmpd="sng" w="9525">
              <a:solidFill>
                <a:srgbClr val="BE5E4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614027" y="1388931"/>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txBox="1"/>
            <p:nvPr/>
          </p:nvSpPr>
          <p:spPr>
            <a:xfrm>
              <a:off x="614027" y="1388931"/>
              <a:ext cx="2352324" cy="433130"/>
            </a:xfrm>
            <a:prstGeom prst="rect">
              <a:avLst/>
            </a:prstGeom>
            <a:noFill/>
            <a:ln>
              <a:noFill/>
            </a:ln>
          </p:spPr>
          <p:txBody>
            <a:bodyPr anchorCtr="0" anchor="ctr" bIns="85325" lIns="85325" spcFirstLastPara="1" rIns="85325" wrap="square" tIns="85325">
              <a:noAutofit/>
            </a:bodyPr>
            <a:lstStyle/>
            <a:p>
              <a:pPr indent="0" lvl="0" marL="0" marR="0" rtl="0" algn="l">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Captar la atención.</a:t>
              </a:r>
              <a:endParaRPr sz="1200">
                <a:solidFill>
                  <a:schemeClr val="dk1"/>
                </a:solidFill>
                <a:latin typeface="Calibri"/>
                <a:ea typeface="Calibri"/>
                <a:cs typeface="Calibri"/>
                <a:sym typeface="Calibri"/>
              </a:endParaRPr>
            </a:p>
          </p:txBody>
        </p:sp>
        <p:sp>
          <p:nvSpPr>
            <p:cNvPr id="94" name="Google Shape;94;p4"/>
            <p:cNvSpPr/>
            <p:nvPr/>
          </p:nvSpPr>
          <p:spPr>
            <a:xfrm>
              <a:off x="436970" y="1945720"/>
              <a:ext cx="185812" cy="185812"/>
            </a:xfrm>
            <a:prstGeom prst="rect">
              <a:avLst/>
            </a:prstGeom>
            <a:solidFill>
              <a:schemeClr val="lt1"/>
            </a:solidFill>
            <a:ln cap="flat" cmpd="sng" w="9525">
              <a:solidFill>
                <a:srgbClr val="BD6D4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614027" y="1822061"/>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txBox="1"/>
            <p:nvPr/>
          </p:nvSpPr>
          <p:spPr>
            <a:xfrm>
              <a:off x="614027" y="1822061"/>
              <a:ext cx="2352324" cy="433130"/>
            </a:xfrm>
            <a:prstGeom prst="rect">
              <a:avLst/>
            </a:prstGeom>
            <a:noFill/>
            <a:ln>
              <a:noFill/>
            </a:ln>
          </p:spPr>
          <p:txBody>
            <a:bodyPr anchorCtr="0" anchor="ctr" bIns="85325" lIns="85325" spcFirstLastPara="1" rIns="85325" wrap="square" tIns="85325">
              <a:noAutofit/>
            </a:bodyPr>
            <a:lstStyle/>
            <a:p>
              <a:pPr indent="0" lvl="0" marL="0" marR="0" rtl="0" algn="l">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Marketing digital.</a:t>
              </a:r>
              <a:endParaRPr sz="1200">
                <a:solidFill>
                  <a:schemeClr val="dk1"/>
                </a:solidFill>
                <a:latin typeface="Calibri"/>
                <a:ea typeface="Calibri"/>
                <a:cs typeface="Calibri"/>
                <a:sym typeface="Calibri"/>
              </a:endParaRPr>
            </a:p>
          </p:txBody>
        </p:sp>
        <p:sp>
          <p:nvSpPr>
            <p:cNvPr id="97" name="Google Shape;97;p4"/>
            <p:cNvSpPr/>
            <p:nvPr/>
          </p:nvSpPr>
          <p:spPr>
            <a:xfrm>
              <a:off x="436970" y="2378850"/>
              <a:ext cx="185812" cy="185812"/>
            </a:xfrm>
            <a:prstGeom prst="rect">
              <a:avLst/>
            </a:prstGeom>
            <a:solidFill>
              <a:schemeClr val="lt1"/>
            </a:solidFill>
            <a:ln cap="flat" cmpd="sng" w="9525">
              <a:solidFill>
                <a:srgbClr val="BC7D5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614027" y="2255191"/>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txBox="1"/>
            <p:nvPr/>
          </p:nvSpPr>
          <p:spPr>
            <a:xfrm>
              <a:off x="614027" y="2255191"/>
              <a:ext cx="2352324" cy="433130"/>
            </a:xfrm>
            <a:prstGeom prst="rect">
              <a:avLst/>
            </a:prstGeom>
            <a:noFill/>
            <a:ln>
              <a:noFill/>
            </a:ln>
          </p:spPr>
          <p:txBody>
            <a:bodyPr anchorCtr="0" anchor="ctr" bIns="85325" lIns="85325" spcFirstLastPara="1" rIns="85325" wrap="square" tIns="85325">
              <a:noAutofit/>
            </a:bodyPr>
            <a:lstStyle/>
            <a:p>
              <a:pPr indent="0" lvl="0" marL="0" marR="0" rtl="0" algn="l">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Generar la necesidad.</a:t>
              </a:r>
              <a:endParaRPr sz="1200">
                <a:solidFill>
                  <a:schemeClr val="dk1"/>
                </a:solidFill>
                <a:latin typeface="Calibri"/>
                <a:ea typeface="Calibri"/>
                <a:cs typeface="Calibri"/>
                <a:sym typeface="Calibri"/>
              </a:endParaRPr>
            </a:p>
          </p:txBody>
        </p:sp>
        <p:sp>
          <p:nvSpPr>
            <p:cNvPr id="100" name="Google Shape;100;p4"/>
            <p:cNvSpPr/>
            <p:nvPr/>
          </p:nvSpPr>
          <p:spPr>
            <a:xfrm>
              <a:off x="3092820" y="534568"/>
              <a:ext cx="2529380" cy="297574"/>
            </a:xfrm>
            <a:prstGeom prst="rect">
              <a:avLst/>
            </a:prstGeom>
            <a:gradFill>
              <a:gsLst>
                <a:gs pos="0">
                  <a:srgbClr val="CA9E42"/>
                </a:gs>
                <a:gs pos="100000">
                  <a:srgbClr val="FFD99A"/>
                </a:gs>
              </a:gsLst>
              <a:lin ang="16200000" scaled="0"/>
            </a:gradFill>
            <a:ln cap="flat" cmpd="sng" w="9525">
              <a:solidFill>
                <a:srgbClr val="BB995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3092820" y="646325"/>
              <a:ext cx="185817" cy="185817"/>
            </a:xfrm>
            <a:prstGeom prst="rect">
              <a:avLst/>
            </a:prstGeom>
            <a:solidFill>
              <a:schemeClr val="lt1">
                <a:alpha val="89803"/>
              </a:schemeClr>
            </a:solidFill>
            <a:ln cap="flat" cmpd="sng" w="9525">
              <a:solidFill>
                <a:srgbClr val="BB995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3092820" y="0"/>
              <a:ext cx="2529380" cy="5345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txBox="1"/>
            <p:nvPr/>
          </p:nvSpPr>
          <p:spPr>
            <a:xfrm>
              <a:off x="3092820" y="0"/>
              <a:ext cx="2529380" cy="534568"/>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Clr>
                  <a:schemeClr val="dk1"/>
                </a:buClr>
                <a:buSzPts val="2000"/>
                <a:buFont typeface="Calibri"/>
                <a:buNone/>
              </a:pPr>
              <a:r>
                <a:rPr b="1" lang="es-ES" sz="2000">
                  <a:solidFill>
                    <a:schemeClr val="dk1"/>
                  </a:solidFill>
                  <a:latin typeface="Calibri"/>
                  <a:ea typeface="Calibri"/>
                  <a:cs typeface="Calibri"/>
                  <a:sym typeface="Calibri"/>
                </a:rPr>
                <a:t>DURANTE</a:t>
              </a:r>
              <a:endParaRPr b="1" sz="2000">
                <a:solidFill>
                  <a:schemeClr val="dk1"/>
                </a:solidFill>
                <a:latin typeface="Calibri"/>
                <a:ea typeface="Calibri"/>
                <a:cs typeface="Calibri"/>
                <a:sym typeface="Calibri"/>
              </a:endParaRPr>
            </a:p>
          </p:txBody>
        </p:sp>
        <p:sp>
          <p:nvSpPr>
            <p:cNvPr id="104" name="Google Shape;104;p4"/>
            <p:cNvSpPr/>
            <p:nvPr/>
          </p:nvSpPr>
          <p:spPr>
            <a:xfrm>
              <a:off x="3092820" y="1079459"/>
              <a:ext cx="185812" cy="185812"/>
            </a:xfrm>
            <a:prstGeom prst="rect">
              <a:avLst/>
            </a:prstGeom>
            <a:solidFill>
              <a:schemeClr val="lt1"/>
            </a:solidFill>
            <a:ln cap="flat" cmpd="sng" w="9525">
              <a:solidFill>
                <a:srgbClr val="BC8B5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3269876" y="908135"/>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txBox="1"/>
            <p:nvPr/>
          </p:nvSpPr>
          <p:spPr>
            <a:xfrm>
              <a:off x="3269876" y="908135"/>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Contacto con el cliente cara a acara o atención telefónica.</a:t>
              </a:r>
              <a:endParaRPr sz="1200">
                <a:solidFill>
                  <a:schemeClr val="dk1"/>
                </a:solidFill>
                <a:latin typeface="Calibri"/>
                <a:ea typeface="Calibri"/>
                <a:cs typeface="Calibri"/>
                <a:sym typeface="Calibri"/>
              </a:endParaRPr>
            </a:p>
          </p:txBody>
        </p:sp>
        <p:sp>
          <p:nvSpPr>
            <p:cNvPr id="107" name="Google Shape;107;p4"/>
            <p:cNvSpPr/>
            <p:nvPr/>
          </p:nvSpPr>
          <p:spPr>
            <a:xfrm>
              <a:off x="3092820" y="1512590"/>
              <a:ext cx="185812" cy="185812"/>
            </a:xfrm>
            <a:prstGeom prst="rect">
              <a:avLst/>
            </a:prstGeom>
            <a:solidFill>
              <a:schemeClr val="lt1"/>
            </a:solidFill>
            <a:ln cap="flat" cmpd="sng" w="9525">
              <a:solidFill>
                <a:srgbClr val="BB995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3269876" y="1341265"/>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txBox="1"/>
            <p:nvPr/>
          </p:nvSpPr>
          <p:spPr>
            <a:xfrm>
              <a:off x="3269876" y="1341265"/>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Destacar los atributos del bien o servicio.</a:t>
              </a:r>
              <a:endParaRPr sz="1200">
                <a:solidFill>
                  <a:schemeClr val="dk1"/>
                </a:solidFill>
                <a:latin typeface="Calibri"/>
                <a:ea typeface="Calibri"/>
                <a:cs typeface="Calibri"/>
                <a:sym typeface="Calibri"/>
              </a:endParaRPr>
            </a:p>
          </p:txBody>
        </p:sp>
        <p:sp>
          <p:nvSpPr>
            <p:cNvPr id="110" name="Google Shape;110;p4"/>
            <p:cNvSpPr/>
            <p:nvPr/>
          </p:nvSpPr>
          <p:spPr>
            <a:xfrm>
              <a:off x="3092820" y="1945720"/>
              <a:ext cx="185812" cy="185812"/>
            </a:xfrm>
            <a:prstGeom prst="rect">
              <a:avLst/>
            </a:prstGeom>
            <a:solidFill>
              <a:schemeClr val="lt1"/>
            </a:solidFill>
            <a:ln cap="flat" cmpd="sng" w="9525">
              <a:solidFill>
                <a:srgbClr val="BBA75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3269876" y="1822061"/>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txBox="1"/>
            <p:nvPr/>
          </p:nvSpPr>
          <p:spPr>
            <a:xfrm>
              <a:off x="3269876" y="1822061"/>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Dar a conocer los aspectos diferenciales de la empresa.</a:t>
              </a:r>
              <a:endParaRPr sz="1200">
                <a:solidFill>
                  <a:schemeClr val="dk1"/>
                </a:solidFill>
                <a:latin typeface="Calibri"/>
                <a:ea typeface="Calibri"/>
                <a:cs typeface="Calibri"/>
                <a:sym typeface="Calibri"/>
              </a:endParaRPr>
            </a:p>
          </p:txBody>
        </p:sp>
        <p:sp>
          <p:nvSpPr>
            <p:cNvPr id="113" name="Google Shape;113;p4"/>
            <p:cNvSpPr/>
            <p:nvPr/>
          </p:nvSpPr>
          <p:spPr>
            <a:xfrm>
              <a:off x="3092820" y="2378850"/>
              <a:ext cx="185812" cy="185812"/>
            </a:xfrm>
            <a:prstGeom prst="rect">
              <a:avLst/>
            </a:prstGeom>
            <a:solidFill>
              <a:schemeClr val="lt1"/>
            </a:solidFill>
            <a:ln cap="flat" cmpd="sng" w="9525">
              <a:solidFill>
                <a:srgbClr val="BBB45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3269876" y="2255191"/>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txBox="1"/>
            <p:nvPr/>
          </p:nvSpPr>
          <p:spPr>
            <a:xfrm>
              <a:off x="3269876" y="2255191"/>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Demostración de uso. </a:t>
              </a:r>
              <a:endParaRPr sz="1200">
                <a:solidFill>
                  <a:schemeClr val="dk1"/>
                </a:solidFill>
                <a:latin typeface="Calibri"/>
                <a:ea typeface="Calibri"/>
                <a:cs typeface="Calibri"/>
                <a:sym typeface="Calibri"/>
              </a:endParaRPr>
            </a:p>
          </p:txBody>
        </p:sp>
        <p:sp>
          <p:nvSpPr>
            <p:cNvPr id="116" name="Google Shape;116;p4"/>
            <p:cNvSpPr/>
            <p:nvPr/>
          </p:nvSpPr>
          <p:spPr>
            <a:xfrm>
              <a:off x="3092820" y="2811980"/>
              <a:ext cx="185812" cy="185812"/>
            </a:xfrm>
            <a:prstGeom prst="rect">
              <a:avLst/>
            </a:prstGeom>
            <a:solidFill>
              <a:schemeClr val="lt1"/>
            </a:solidFill>
            <a:ln cap="flat" cmpd="sng" w="9525">
              <a:solidFill>
                <a:srgbClr val="B4BA5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3269876" y="2688322"/>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txBox="1"/>
            <p:nvPr/>
          </p:nvSpPr>
          <p:spPr>
            <a:xfrm>
              <a:off x="3269876" y="2688322"/>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Resolver dudas o inquietudes.</a:t>
              </a:r>
              <a:endParaRPr sz="1200">
                <a:solidFill>
                  <a:schemeClr val="dk1"/>
                </a:solidFill>
                <a:latin typeface="Calibri"/>
                <a:ea typeface="Calibri"/>
                <a:cs typeface="Calibri"/>
                <a:sym typeface="Calibri"/>
              </a:endParaRPr>
            </a:p>
          </p:txBody>
        </p:sp>
        <p:sp>
          <p:nvSpPr>
            <p:cNvPr id="119" name="Google Shape;119;p4"/>
            <p:cNvSpPr/>
            <p:nvPr/>
          </p:nvSpPr>
          <p:spPr>
            <a:xfrm>
              <a:off x="5748669" y="534568"/>
              <a:ext cx="2529380" cy="297574"/>
            </a:xfrm>
            <a:prstGeom prst="rect">
              <a:avLst/>
            </a:prstGeom>
            <a:gradFill>
              <a:gsLst>
                <a:gs pos="0">
                  <a:srgbClr val="9DC749"/>
                </a:gs>
                <a:gs pos="100000">
                  <a:srgbClr val="D9FF9D"/>
                </a:gs>
              </a:gsLst>
              <a:lin ang="16200000" scaled="0"/>
            </a:gradFill>
            <a:ln cap="flat" cmpd="sng" w="9525">
              <a:solidFill>
                <a:srgbClr val="99B95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5748669" y="646325"/>
              <a:ext cx="185817" cy="185817"/>
            </a:xfrm>
            <a:prstGeom prst="rect">
              <a:avLst/>
            </a:prstGeom>
            <a:solidFill>
              <a:schemeClr val="lt1">
                <a:alpha val="89803"/>
              </a:schemeClr>
            </a:solidFill>
            <a:ln cap="flat" cmpd="sng" w="9525">
              <a:solidFill>
                <a:srgbClr val="99B95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5748669" y="0"/>
              <a:ext cx="2529380" cy="5345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txBox="1"/>
            <p:nvPr/>
          </p:nvSpPr>
          <p:spPr>
            <a:xfrm>
              <a:off x="5748669" y="0"/>
              <a:ext cx="2529380" cy="534568"/>
            </a:xfrm>
            <a:prstGeom prst="rect">
              <a:avLst/>
            </a:prstGeom>
            <a:noFill/>
            <a:ln>
              <a:noFill/>
            </a:ln>
          </p:spPr>
          <p:txBody>
            <a:bodyPr anchorCtr="0" anchor="ctr" bIns="31750" lIns="47625" spcFirstLastPara="1" rIns="47625" wrap="square" tIns="31750">
              <a:noAutofit/>
            </a:bodyPr>
            <a:lstStyle/>
            <a:p>
              <a:pPr indent="0" lvl="0" marL="0" marR="0" rtl="0" algn="l">
                <a:lnSpc>
                  <a:spcPct val="90000"/>
                </a:lnSpc>
                <a:spcBef>
                  <a:spcPts val="0"/>
                </a:spcBef>
                <a:spcAft>
                  <a:spcPts val="0"/>
                </a:spcAft>
                <a:buClr>
                  <a:schemeClr val="dk1"/>
                </a:buClr>
                <a:buSzPts val="2500"/>
                <a:buFont typeface="Calibri"/>
                <a:buNone/>
              </a:pPr>
              <a:r>
                <a:rPr lang="es-ES" sz="2500">
                  <a:solidFill>
                    <a:schemeClr val="dk1"/>
                  </a:solidFill>
                  <a:latin typeface="Calibri"/>
                  <a:ea typeface="Calibri"/>
                  <a:cs typeface="Calibri"/>
                  <a:sym typeface="Calibri"/>
                </a:rPr>
                <a:t>POSTERIOR</a:t>
              </a:r>
              <a:endParaRPr sz="2500">
                <a:solidFill>
                  <a:schemeClr val="dk1"/>
                </a:solidFill>
                <a:latin typeface="Calibri"/>
                <a:ea typeface="Calibri"/>
                <a:cs typeface="Calibri"/>
                <a:sym typeface="Calibri"/>
              </a:endParaRPr>
            </a:p>
          </p:txBody>
        </p:sp>
        <p:sp>
          <p:nvSpPr>
            <p:cNvPr id="123" name="Google Shape;123;p4"/>
            <p:cNvSpPr/>
            <p:nvPr/>
          </p:nvSpPr>
          <p:spPr>
            <a:xfrm>
              <a:off x="5748669" y="1079459"/>
              <a:ext cx="185812" cy="185812"/>
            </a:xfrm>
            <a:prstGeom prst="rect">
              <a:avLst/>
            </a:prstGeom>
            <a:solidFill>
              <a:schemeClr val="lt1"/>
            </a:solidFill>
            <a:ln cap="flat" cmpd="sng" w="9525">
              <a:solidFill>
                <a:srgbClr val="A7B95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5958423" y="987146"/>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txBox="1"/>
            <p:nvPr/>
          </p:nvSpPr>
          <p:spPr>
            <a:xfrm>
              <a:off x="5958423" y="987146"/>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Brindar servicio soporte o post venta. Evaluar el servicio.</a:t>
              </a:r>
              <a:endParaRPr sz="1200">
                <a:solidFill>
                  <a:schemeClr val="dk1"/>
                </a:solidFill>
                <a:latin typeface="Calibri"/>
                <a:ea typeface="Calibri"/>
                <a:cs typeface="Calibri"/>
                <a:sym typeface="Calibri"/>
              </a:endParaRPr>
            </a:p>
          </p:txBody>
        </p:sp>
        <p:sp>
          <p:nvSpPr>
            <p:cNvPr id="126" name="Google Shape;126;p4"/>
            <p:cNvSpPr/>
            <p:nvPr/>
          </p:nvSpPr>
          <p:spPr>
            <a:xfrm>
              <a:off x="5748669" y="1512590"/>
              <a:ext cx="185812" cy="185812"/>
            </a:xfrm>
            <a:prstGeom prst="rect">
              <a:avLst/>
            </a:prstGeom>
            <a:solidFill>
              <a:schemeClr val="lt1"/>
            </a:solidFill>
            <a:ln cap="flat" cmpd="sng" w="9525">
              <a:solidFill>
                <a:srgbClr val="99B95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5958423" y="1513109"/>
              <a:ext cx="2352324" cy="4331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txBox="1"/>
            <p:nvPr/>
          </p:nvSpPr>
          <p:spPr>
            <a:xfrm>
              <a:off x="5958423" y="1513109"/>
              <a:ext cx="2352324" cy="433130"/>
            </a:xfrm>
            <a:prstGeom prst="rect">
              <a:avLst/>
            </a:prstGeom>
            <a:noFill/>
            <a:ln>
              <a:noFill/>
            </a:ln>
          </p:spPr>
          <p:txBody>
            <a:bodyPr anchorCtr="0" anchor="ctr" bIns="85325" lIns="85325" spcFirstLastPara="1" rIns="85325" wrap="square" tIns="85325">
              <a:noAutofit/>
            </a:bodyPr>
            <a:lstStyle/>
            <a:p>
              <a:pPr indent="0" lvl="0" marL="0" marR="0" rtl="0" algn="just">
                <a:lnSpc>
                  <a:spcPct val="9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Influir para promover la recompra. Facilitando contenido publicitario de productos complementarios.</a:t>
              </a:r>
              <a:endParaRPr sz="1200">
                <a:solidFill>
                  <a:schemeClr val="dk1"/>
                </a:solidFill>
                <a:latin typeface="Calibri"/>
                <a:ea typeface="Calibri"/>
                <a:cs typeface="Calibri"/>
                <a:sym typeface="Calibri"/>
              </a:endParaRPr>
            </a:p>
          </p:txBody>
        </p:sp>
      </p:grpSp>
      <p:sp>
        <p:nvSpPr>
          <p:cNvPr id="129" name="Google Shape;129;p4"/>
          <p:cNvSpPr txBox="1"/>
          <p:nvPr/>
        </p:nvSpPr>
        <p:spPr>
          <a:xfrm>
            <a:off x="973372" y="530428"/>
            <a:ext cx="6701753"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500">
                <a:solidFill>
                  <a:srgbClr val="3F3F3F"/>
                </a:solidFill>
                <a:latin typeface="Aharoni"/>
                <a:ea typeface="Aharoni"/>
                <a:cs typeface="Aharoni"/>
                <a:sym typeface="Aharoni"/>
              </a:rPr>
              <a:t>ATENCIÓN Y SERVICIO AL CLIENTE DURANTE PROCESO DE COMPRA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0"/>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MEDIO TELEFÓNICO</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406" name="Google Shape;406;p40"/>
          <p:cNvSpPr txBox="1"/>
          <p:nvPr/>
        </p:nvSpPr>
        <p:spPr>
          <a:xfrm>
            <a:off x="0" y="1081205"/>
            <a:ext cx="5399890" cy="397031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200"/>
              <a:buFont typeface="Arial"/>
              <a:buChar char="•"/>
            </a:pPr>
            <a:r>
              <a:rPr lang="es-ES" sz="1200">
                <a:solidFill>
                  <a:srgbClr val="000000"/>
                </a:solidFill>
                <a:latin typeface="Calibri"/>
                <a:ea typeface="Calibri"/>
                <a:cs typeface="Calibri"/>
                <a:sym typeface="Calibri"/>
              </a:rPr>
              <a:t>Contestar la llamada antes del tercer timbre.</a:t>
            </a:r>
            <a:endParaRPr/>
          </a:p>
          <a:p>
            <a:pPr indent="-285750" lvl="0" marL="285750" marR="0" rtl="0" algn="just">
              <a:spcBef>
                <a:spcPts val="0"/>
              </a:spcBef>
              <a:spcAft>
                <a:spcPts val="0"/>
              </a:spcAft>
              <a:buClr>
                <a:schemeClr val="dk1"/>
              </a:buClr>
              <a:buSzPts val="1200"/>
              <a:buFont typeface="Arial"/>
              <a:buChar char="•"/>
            </a:pPr>
            <a:r>
              <a:rPr b="0" i="0" lang="es-ES" sz="1200" u="none" cap="none" strike="noStrike">
                <a:solidFill>
                  <a:schemeClr val="dk1"/>
                </a:solidFill>
                <a:latin typeface="Calibri"/>
                <a:ea typeface="Calibri"/>
                <a:cs typeface="Calibri"/>
                <a:sym typeface="Calibri"/>
              </a:rPr>
              <a:t>Saber escuchar y comprender las necesidades.</a:t>
            </a:r>
            <a:endParaRPr/>
          </a:p>
          <a:p>
            <a:pPr indent="-285750" lvl="0" marL="285750" marR="0" rtl="0" algn="just">
              <a:spcBef>
                <a:spcPts val="0"/>
              </a:spcBef>
              <a:spcAft>
                <a:spcPts val="0"/>
              </a:spcAft>
              <a:buClr>
                <a:schemeClr val="dk1"/>
              </a:buClr>
              <a:buSzPts val="1200"/>
              <a:buFont typeface="Arial"/>
              <a:buChar char="•"/>
            </a:pPr>
            <a:r>
              <a:rPr b="0" i="0" lang="es-ES" sz="1200" u="none" strike="noStrike">
                <a:solidFill>
                  <a:schemeClr val="dk1"/>
                </a:solidFill>
                <a:latin typeface="Calibri"/>
                <a:ea typeface="Calibri"/>
                <a:cs typeface="Calibri"/>
                <a:sym typeface="Calibri"/>
              </a:rPr>
              <a:t>Escucharlo y evitar interrumpirlo mientras habla. </a:t>
            </a:r>
            <a:endParaRPr/>
          </a:p>
          <a:p>
            <a:pPr indent="-285750" lvl="0" marL="285750" marR="0" rtl="0" algn="just">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Ofrezca canales de comunicación para que el cliente pueda contactarse </a:t>
            </a:r>
            <a:r>
              <a:rPr lang="es-ES" sz="1200">
                <a:solidFill>
                  <a:srgbClr val="000000"/>
                </a:solidFill>
                <a:latin typeface="Calibri"/>
                <a:ea typeface="Calibri"/>
                <a:cs typeface="Calibri"/>
                <a:sym typeface="Calibri"/>
              </a:rPr>
              <a:t>posteriormente, consultar información y resolver dificultades.</a:t>
            </a:r>
            <a:endParaRPr/>
          </a:p>
          <a:p>
            <a:pPr indent="-285750" lvl="0" marL="285750" marR="0" rtl="0" algn="just">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En caso de ser necesario dejar a un cliente en espera, informe al cliente por qué se va a dejar en espera.</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disponga del tiempo del cliente: permita que él decida si desea aguardar o prefiere llamar mas tarde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No deje en espera a un cliente en espera por mas de 30 segundos. De ser necesario, retome el llamado informando al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Cuando retome el llamado, comience con el nombre del cliente.</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Cuando transfiera al otro sector, espere a que su compañero lo atienda. Infórmele el nombre del cliente y el motivo de la llamada, evitando así que él le tenga que repetir cualquier dato.</a:t>
            </a:r>
            <a:endParaRPr/>
          </a:p>
          <a:p>
            <a:pPr indent="-285750" lvl="0" marL="285750" marR="0" rtl="0" algn="just">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La sonrisa se escucha por teléfono. Hace la voz más cálida y más simpática. Efecto psíquico y físico. Cuida que el tono de voz sea agradable, amistoso y cordial, sin caer en lo familiar.</a:t>
            </a:r>
            <a:endParaRPr/>
          </a:p>
          <a:p>
            <a:pPr indent="-209550" lvl="0" marL="285750" marR="0" rtl="0" algn="just">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000000"/>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pic>
        <p:nvPicPr>
          <p:cNvPr id="407" name="Google Shape;407;p40"/>
          <p:cNvPicPr preferRelativeResize="0"/>
          <p:nvPr/>
        </p:nvPicPr>
        <p:blipFill rotWithShape="1">
          <a:blip r:embed="rId3">
            <a:alphaModFix/>
          </a:blip>
          <a:srcRect b="0" l="0" r="0" t="0"/>
          <a:stretch/>
        </p:blipFill>
        <p:spPr>
          <a:xfrm>
            <a:off x="5486878" y="1081205"/>
            <a:ext cx="3337710" cy="1860300"/>
          </a:xfrm>
          <a:prstGeom prst="rect">
            <a:avLst/>
          </a:prstGeom>
          <a:noFill/>
          <a:ln>
            <a:noFill/>
          </a:ln>
        </p:spPr>
      </p:pic>
      <p:pic>
        <p:nvPicPr>
          <p:cNvPr id="408" name="Google Shape;408;p40"/>
          <p:cNvPicPr preferRelativeResize="0"/>
          <p:nvPr/>
        </p:nvPicPr>
        <p:blipFill rotWithShape="1">
          <a:blip r:embed="rId4">
            <a:alphaModFix/>
          </a:blip>
          <a:srcRect b="0" l="0" r="0" t="0"/>
          <a:stretch/>
        </p:blipFill>
        <p:spPr>
          <a:xfrm>
            <a:off x="5266867" y="2941505"/>
            <a:ext cx="3777729" cy="21493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1"/>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CORREO ELECTRÓNICO</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pic>
        <p:nvPicPr>
          <p:cNvPr id="414" name="Google Shape;414;p41"/>
          <p:cNvPicPr preferRelativeResize="0"/>
          <p:nvPr/>
        </p:nvPicPr>
        <p:blipFill rotWithShape="1">
          <a:blip r:embed="rId3">
            <a:alphaModFix/>
          </a:blip>
          <a:srcRect b="0" l="0" r="0" t="0"/>
          <a:stretch/>
        </p:blipFill>
        <p:spPr>
          <a:xfrm>
            <a:off x="1250759" y="1028680"/>
            <a:ext cx="6736469" cy="4028062"/>
          </a:xfrm>
          <a:prstGeom prst="rect">
            <a:avLst/>
          </a:prstGeom>
          <a:noFill/>
          <a:ln>
            <a:noFill/>
          </a:ln>
        </p:spPr>
      </p:pic>
      <p:sp>
        <p:nvSpPr>
          <p:cNvPr id="415" name="Google Shape;415;p41"/>
          <p:cNvSpPr txBox="1"/>
          <p:nvPr/>
        </p:nvSpPr>
        <p:spPr>
          <a:xfrm>
            <a:off x="1239742" y="4842791"/>
            <a:ext cx="7065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ES" sz="1200">
                <a:solidFill>
                  <a:srgbClr val="7F7F7F"/>
                </a:solidFill>
                <a:latin typeface="Calibri"/>
                <a:ea typeface="Calibri"/>
                <a:cs typeface="Calibri"/>
                <a:sym typeface="Calibri"/>
              </a:rPr>
              <a:t>GTC 185</a:t>
            </a:r>
            <a:endParaRPr i="1" sz="1200">
              <a:solidFill>
                <a:srgbClr val="7F7F7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2"/>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CORREO ELECTRÓNICO</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421" name="Google Shape;421;p42"/>
          <p:cNvSpPr txBox="1"/>
          <p:nvPr/>
        </p:nvSpPr>
        <p:spPr>
          <a:xfrm>
            <a:off x="0" y="1081205"/>
            <a:ext cx="9144000"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200">
                <a:solidFill>
                  <a:srgbClr val="000000"/>
                </a:solidFill>
                <a:latin typeface="Calibri"/>
                <a:ea typeface="Calibri"/>
                <a:cs typeface="Calibri"/>
                <a:sym typeface="Calibri"/>
              </a:rPr>
              <a:t>ENCABEZAMIENTO:</a:t>
            </a:r>
            <a:endParaRPr/>
          </a:p>
          <a:p>
            <a:pPr indent="0" lvl="0" marL="0" marR="0" rtl="0" algn="just">
              <a:spcBef>
                <a:spcPts val="0"/>
              </a:spcBef>
              <a:spcAft>
                <a:spcPts val="0"/>
              </a:spcAft>
              <a:buNone/>
            </a:pPr>
            <a:r>
              <a:t/>
            </a:r>
            <a:endParaRPr b="1" sz="1200">
              <a:solidFill>
                <a:srgbClr val="000000"/>
              </a:solidFill>
              <a:latin typeface="Calibri"/>
              <a:ea typeface="Calibri"/>
              <a:cs typeface="Calibri"/>
              <a:sym typeface="Calibri"/>
            </a:endParaRPr>
          </a:p>
          <a:p>
            <a:pPr indent="0" lvl="0" marL="0" marR="0" rtl="0" algn="just">
              <a:spcBef>
                <a:spcPts val="0"/>
              </a:spcBef>
              <a:spcAft>
                <a:spcPts val="0"/>
              </a:spcAft>
              <a:buNone/>
            </a:pPr>
            <a:r>
              <a:rPr b="1" lang="es-ES" sz="1200">
                <a:solidFill>
                  <a:schemeClr val="dk1"/>
                </a:solidFill>
                <a:latin typeface="Calibri"/>
                <a:ea typeface="Calibri"/>
                <a:cs typeface="Calibri"/>
                <a:sym typeface="Calibri"/>
              </a:rPr>
              <a:t>CC o (Carbon copy): </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es una copia pública.</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No se usa para copiar al jefe e implicar a alguien en un problema.</a:t>
            </a:r>
            <a:endParaRPr/>
          </a:p>
          <a:p>
            <a:pPr indent="-171450" lvl="0" marL="171450" marR="0" rtl="0" algn="just">
              <a:spcBef>
                <a:spcPts val="0"/>
              </a:spcBef>
              <a:spcAft>
                <a:spcPts val="0"/>
              </a:spcAft>
              <a:buClr>
                <a:schemeClr val="dk1"/>
              </a:buClr>
              <a:buSzPts val="1200"/>
              <a:buFont typeface="Calibri"/>
              <a:buChar char="-"/>
            </a:pPr>
            <a:r>
              <a:rPr b="1" lang="es-ES" sz="1200">
                <a:solidFill>
                  <a:schemeClr val="dk1"/>
                </a:solidFill>
                <a:latin typeface="Calibri"/>
                <a:ea typeface="Calibri"/>
                <a:cs typeface="Calibri"/>
                <a:sym typeface="Calibri"/>
              </a:rPr>
              <a:t>  </a:t>
            </a:r>
            <a:endParaRPr/>
          </a:p>
          <a:p>
            <a:pPr indent="0" lvl="0" marL="0" marR="0" rtl="0" algn="just">
              <a:spcBef>
                <a:spcPts val="0"/>
              </a:spcBef>
              <a:spcAft>
                <a:spcPts val="0"/>
              </a:spcAft>
              <a:buNone/>
            </a:pPr>
            <a:r>
              <a:rPr b="1" lang="es-ES" sz="1200">
                <a:solidFill>
                  <a:schemeClr val="dk1"/>
                </a:solidFill>
                <a:latin typeface="Calibri"/>
                <a:ea typeface="Calibri"/>
                <a:cs typeface="Calibri"/>
                <a:sym typeface="Calibri"/>
              </a:rPr>
              <a:t>CCO “ Campo con copia oculta” o “Blind carbon copy”:</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Útil para proteger la privacidad de los destinatarios en grandes listas de correo y que no se vean expuesto a recibir correos en cadena.</a:t>
            </a:r>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200">
                <a:solidFill>
                  <a:schemeClr val="dk1"/>
                </a:solidFill>
                <a:latin typeface="Calibri"/>
                <a:ea typeface="Calibri"/>
                <a:cs typeface="Calibri"/>
                <a:sym typeface="Calibri"/>
              </a:rPr>
              <a:t>Asunto (Subject):</a:t>
            </a:r>
            <a:endParaRPr/>
          </a:p>
          <a:p>
            <a:pPr indent="0" lvl="0" marL="0" marR="0" rtl="0" algn="just">
              <a:spcBef>
                <a:spcPts val="0"/>
              </a:spcBef>
              <a:spcAft>
                <a:spcPts val="0"/>
              </a:spcAft>
              <a:buNone/>
            </a:pPr>
            <a:r>
              <a:rPr b="1" lang="es-ES" sz="1200">
                <a:solidFill>
                  <a:schemeClr val="dk1"/>
                </a:solidFill>
                <a:latin typeface="Calibri"/>
                <a:ea typeface="Calibri"/>
                <a:cs typeface="Calibri"/>
                <a:sym typeface="Calibri"/>
              </a:rPr>
              <a:t>- </a:t>
            </a:r>
            <a:r>
              <a:rPr lang="es-ES" sz="1200">
                <a:solidFill>
                  <a:schemeClr val="dk1"/>
                </a:solidFill>
                <a:latin typeface="Calibri"/>
                <a:ea typeface="Calibri"/>
                <a:cs typeface="Calibri"/>
                <a:sym typeface="Calibri"/>
              </a:rPr>
              <a:t>Es el resumen que da una idea, por adelantado, de lo tratado en el correo. Se recomienda una frase corta y lo más descriptiva posible del contenido del mensaje. Evita descripciones de una palabra (p. Ej., Importante, Ayuda o Urgente). Ejemplo: Citación comité directivo, capacitación servicio al cliente, Informe proyectos de inversión.</a:t>
            </a:r>
            <a:endParaRPr/>
          </a:p>
          <a:p>
            <a:pPr indent="0" lvl="0" marL="0" marR="0" rtl="0" algn="just">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just">
              <a:spcBef>
                <a:spcPts val="0"/>
              </a:spcBef>
              <a:spcAft>
                <a:spcPts val="0"/>
              </a:spcAft>
              <a:buNone/>
            </a:pPr>
            <a:r>
              <a:rPr b="1" lang="es-ES" sz="1200">
                <a:solidFill>
                  <a:schemeClr val="dk1"/>
                </a:solidFill>
                <a:latin typeface="Calibri"/>
                <a:ea typeface="Calibri"/>
                <a:cs typeface="Calibri"/>
                <a:sym typeface="Calibri"/>
              </a:rPr>
              <a:t>Cuerpo del texto: </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Se recomienda que el saludo y la despedida sean como en una carta normal. Se sugiere escribir el mensaje, teniendo en cuenta las reglas básicas de ortografía (tildes, mayúsculas, diéresis, puntuación, entre otras). Se aconseja incorporar una firma al final de cualquier mensaje, aunque sólo sea el nombre. También puede incluir el cargo, la organización, el departamento, el teléfono y la extensión, entre otros.</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Enuncia el propósito en la primera oración y explica el problema de manera lógica.</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Limita la cantidad de temas para mayor claridad y evita múltiples solicitudes en un solo correo electrónico.</a:t>
            </a:r>
            <a:endParaRPr/>
          </a:p>
          <a:p>
            <a:pPr indent="-171450" lvl="0" marL="171450" marR="0" rtl="0" algn="just">
              <a:spcBef>
                <a:spcPts val="0"/>
              </a:spcBef>
              <a:spcAft>
                <a:spcPts val="0"/>
              </a:spcAft>
              <a:buClr>
                <a:schemeClr val="dk1"/>
              </a:buClr>
              <a:buSzPts val="1200"/>
              <a:buFont typeface="Calibri"/>
              <a:buChar char="-"/>
            </a:pPr>
            <a:r>
              <a:rPr lang="es-ES" sz="1200">
                <a:solidFill>
                  <a:schemeClr val="dk1"/>
                </a:solidFill>
                <a:latin typeface="Calibri"/>
                <a:ea typeface="Calibri"/>
                <a:cs typeface="Calibri"/>
                <a:sym typeface="Calibri"/>
              </a:rPr>
              <a:t>Proporciona un llamado a la acción necesaria.</a:t>
            </a:r>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000000"/>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3"/>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CORREO ELECTRÓNICO</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427" name="Google Shape;427;p43"/>
          <p:cNvSpPr txBox="1"/>
          <p:nvPr/>
        </p:nvSpPr>
        <p:spPr>
          <a:xfrm>
            <a:off x="-1" y="988516"/>
            <a:ext cx="9144001" cy="3970318"/>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400"/>
              <a:buFont typeface="Arial"/>
              <a:buChar char="•"/>
            </a:pPr>
            <a:r>
              <a:rPr b="1" lang="es-ES" sz="1400">
                <a:solidFill>
                  <a:srgbClr val="000000"/>
                </a:solidFill>
                <a:latin typeface="Calibri"/>
                <a:ea typeface="Calibri"/>
                <a:cs typeface="Calibri"/>
                <a:sym typeface="Calibri"/>
              </a:rPr>
              <a:t>Otras recomendaciones:</a:t>
            </a:r>
            <a:endParaRPr sz="1400">
              <a:solidFill>
                <a:srgbClr val="000000"/>
              </a:solidFill>
              <a:latin typeface="Calibri"/>
              <a:ea typeface="Calibri"/>
              <a:cs typeface="Calibri"/>
              <a:sym typeface="Calibri"/>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Se recomienda no utilizar el correo electrónico para resolver temas complejos.</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Se recomienda no participar en cadenas de mensajes.</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Se recomienda utilizar las letras mayúsculas sólo en los casos necesarios, como lo recomienda el libro Ortografía de Real Academia Española.</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Se recomienda identificar claramente la persona a quien se enviará el correo. Es importante recordar que existen nombres parecidos u homónimos.</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Se deberían utilizar con prudencia las listas de direcciones. Se recomienda no enviar copias de correo electrónico a personas que no necesitan un mensaje determinado.</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Los mensajes deberían ser cortos y concisos. Que tengan un hilo conductor inicio, aclaración de la solicitud y cierre. </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Se debería tener cuidado con los archivos adjuntos; se recomienda no adjuntar archivos con virus o con un tamaño que no pueda recibir o descargar el destinatario.</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Al final del mensaje utiliza frases o palabras que transmiten respeto y formalidad (p. Ej., "Atentamente", "Saludos cordiales", "Atentamente")</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Utilice una fuente profesional, como Arial o Times New Roman con el tamaño de fuente de 12 o 14 (ni mayor ni menor).</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Incluya saltos de línea entre oraciones o divida su mensaje en breves párrafos para facilitar la lectura.</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Un buen correo electrónico debe ir al grano y concluir en tres pequeños párrafos o menos.</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Releer, revisar y repasar. Detectar y corregir errores ortográficos y gramaticales antes de presionar "enviar". </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Responda con prontitud. Tenga cuidado con una respuesta emocional, nunca responda con enojo, pero adquiera el hábito de responder a todos los correos electrónicos dentro de las veinticuatro horas.</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No envíe su respuesta a todos los que recibieron el correo electrónico inicial a no ser que requiera que ellos lo lean.</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Cierre con una firma. Identifíquese por su nombre, puesto y área de trabajo.</a:t>
            </a:r>
            <a:endParaRPr/>
          </a:p>
          <a:p>
            <a:pPr indent="-171450" lvl="0" marL="171450" marR="0" rtl="0" algn="just">
              <a:spcBef>
                <a:spcPts val="0"/>
              </a:spcBef>
              <a:spcAft>
                <a:spcPts val="0"/>
              </a:spcAft>
              <a:buClr>
                <a:srgbClr val="000000"/>
              </a:buClr>
              <a:buSzPts val="1200"/>
              <a:buFont typeface="Calibri"/>
              <a:buChar char="-"/>
            </a:pPr>
            <a:r>
              <a:rPr lang="es-ES" sz="1200">
                <a:solidFill>
                  <a:srgbClr val="000000"/>
                </a:solidFill>
                <a:latin typeface="Calibri"/>
                <a:ea typeface="Calibri"/>
                <a:cs typeface="Calibri"/>
                <a:sym typeface="Calibri"/>
              </a:rPr>
              <a:t>GTC, Business Communication: Written &amp; Verbal Presentation Skills. </a:t>
            </a:r>
            <a:endParaRPr sz="1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4"/>
          <p:cNvSpPr txBox="1"/>
          <p:nvPr/>
        </p:nvSpPr>
        <p:spPr>
          <a:xfrm>
            <a:off x="382868" y="249495"/>
            <a:ext cx="71517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1"/>
                </a:solidFill>
                <a:latin typeface="Calibri"/>
                <a:ea typeface="Calibri"/>
                <a:cs typeface="Calibri"/>
                <a:sym typeface="Calibri"/>
              </a:rPr>
              <a:t>CRM Y SAV</a:t>
            </a:r>
            <a:endParaRPr/>
          </a:p>
        </p:txBody>
      </p:sp>
      <p:sp>
        <p:nvSpPr>
          <p:cNvPr id="433" name="Google Shape;433;p44"/>
          <p:cNvSpPr txBox="1"/>
          <p:nvPr/>
        </p:nvSpPr>
        <p:spPr>
          <a:xfrm>
            <a:off x="189044" y="1379659"/>
            <a:ext cx="8388992"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ES" sz="1400" u="none" cap="none" strike="noStrike">
                <a:solidFill>
                  <a:srgbClr val="404040"/>
                </a:solidFill>
                <a:latin typeface="Arial"/>
                <a:ea typeface="Arial"/>
                <a:cs typeface="Arial"/>
                <a:sym typeface="Arial"/>
              </a:rPr>
              <a:t>CRM (Costumer Relationship Management) </a:t>
            </a:r>
            <a:r>
              <a:rPr b="0" i="0" lang="es-ES" sz="1400" u="none" cap="none" strike="noStrike">
                <a:solidFill>
                  <a:srgbClr val="404040"/>
                </a:solidFill>
                <a:latin typeface="Arial"/>
                <a:ea typeface="Arial"/>
                <a:cs typeface="Arial"/>
                <a:sym typeface="Arial"/>
              </a:rPr>
              <a:t>= Según Philip Kotler, el CRM es “la gestión de la relaciones con los clientes, es el proceso de administrar cuidadosamente la información detallada de cada cliente o prospecto, así como todos los puntos de contacto con el propósito de maximizar su lealtad”.</a:t>
            </a:r>
            <a:endParaRPr/>
          </a:p>
          <a:p>
            <a:pPr indent="0" lvl="0" marL="0" marR="0" rtl="0" algn="just">
              <a:spcBef>
                <a:spcPts val="0"/>
              </a:spcBef>
              <a:spcAft>
                <a:spcPts val="0"/>
              </a:spcAft>
              <a:buNone/>
            </a:pPr>
            <a:r>
              <a:t/>
            </a:r>
            <a:endParaRPr sz="1400">
              <a:solidFill>
                <a:srgbClr val="404040"/>
              </a:solidFill>
              <a:latin typeface="Arial"/>
              <a:ea typeface="Arial"/>
              <a:cs typeface="Arial"/>
              <a:sym typeface="Arial"/>
            </a:endParaRPr>
          </a:p>
          <a:p>
            <a:pPr indent="0" lvl="0" marL="0" marR="0" rtl="0" algn="just">
              <a:spcBef>
                <a:spcPts val="0"/>
              </a:spcBef>
              <a:spcAft>
                <a:spcPts val="0"/>
              </a:spcAft>
              <a:buNone/>
            </a:pPr>
            <a:r>
              <a:rPr lang="es-ES" sz="1400">
                <a:solidFill>
                  <a:srgbClr val="404040"/>
                </a:solidFill>
                <a:latin typeface="Arial"/>
                <a:ea typeface="Arial"/>
                <a:cs typeface="Arial"/>
                <a:sym typeface="Arial"/>
              </a:rPr>
              <a:t>E</a:t>
            </a:r>
            <a:r>
              <a:rPr b="0" i="0" lang="es-ES" sz="1400" u="none" cap="none" strike="noStrike">
                <a:solidFill>
                  <a:srgbClr val="404040"/>
                </a:solidFill>
                <a:latin typeface="Arial"/>
                <a:ea typeface="Arial"/>
                <a:cs typeface="Arial"/>
                <a:sym typeface="Arial"/>
              </a:rPr>
              <a:t>s una gestión 360º de ventas, marketing, atención al cliente y todos los puntos de contacto. Se refiere al conjunto de prácticas, estrategias de negocio y tecnologías enfocadas en la relación con el cliente.</a:t>
            </a:r>
            <a:endParaRPr/>
          </a:p>
          <a:p>
            <a:pPr indent="0" lvl="0" marL="0" marR="0" rtl="0" algn="just">
              <a:spcBef>
                <a:spcPts val="0"/>
              </a:spcBef>
              <a:spcAft>
                <a:spcPts val="0"/>
              </a:spcAft>
              <a:buNone/>
            </a:pPr>
            <a:r>
              <a:t/>
            </a:r>
            <a:endParaRPr b="0" i="0" sz="1400" u="none" cap="none" strike="noStrike">
              <a:solidFill>
                <a:srgbClr val="404040"/>
              </a:solidFill>
              <a:latin typeface="Arial"/>
              <a:ea typeface="Arial"/>
              <a:cs typeface="Arial"/>
              <a:sym typeface="Arial"/>
            </a:endParaRPr>
          </a:p>
          <a:p>
            <a:pPr indent="0" lvl="0" marL="0" marR="0" rtl="0" algn="just">
              <a:spcBef>
                <a:spcPts val="0"/>
              </a:spcBef>
              <a:spcAft>
                <a:spcPts val="0"/>
              </a:spcAft>
              <a:buNone/>
            </a:pPr>
            <a:r>
              <a:rPr lang="es-ES" sz="1400">
                <a:solidFill>
                  <a:srgbClr val="404040"/>
                </a:solidFill>
                <a:latin typeface="Arial"/>
                <a:ea typeface="Arial"/>
                <a:cs typeface="Arial"/>
                <a:sym typeface="Arial"/>
              </a:rPr>
              <a:t>Casos de éxito: </a:t>
            </a:r>
            <a:endParaRPr/>
          </a:p>
          <a:p>
            <a:pPr indent="-285750" lvl="0" marL="285750" marR="0" rtl="0" algn="just">
              <a:spcBef>
                <a:spcPts val="0"/>
              </a:spcBef>
              <a:spcAft>
                <a:spcPts val="0"/>
              </a:spcAft>
              <a:buClr>
                <a:srgbClr val="404040"/>
              </a:buClr>
              <a:buSzPts val="1400"/>
              <a:buFont typeface="Noto Sans Symbols"/>
              <a:buChar char="❑"/>
            </a:pPr>
            <a:r>
              <a:rPr b="1" i="0" lang="es-ES" sz="1400" u="none" cap="none" strike="noStrike">
                <a:solidFill>
                  <a:srgbClr val="404040"/>
                </a:solidFill>
                <a:latin typeface="Arial"/>
                <a:ea typeface="Arial"/>
                <a:cs typeface="Arial"/>
                <a:sym typeface="Arial"/>
              </a:rPr>
              <a:t>en Totto, </a:t>
            </a:r>
            <a:r>
              <a:rPr b="0" i="0" lang="es-ES" sz="1400" u="none" cap="none" strike="noStrike">
                <a:solidFill>
                  <a:srgbClr val="404040"/>
                </a:solidFill>
                <a:latin typeface="Arial"/>
                <a:ea typeface="Arial"/>
                <a:cs typeface="Arial"/>
                <a:sym typeface="Arial"/>
              </a:rPr>
              <a:t>pudieron obtener un nuevo modelo de segmentación basado en la lealtad, conocer a fondo los hábitos de compra del cliente, inscripción de clientes al programa que se convertirían en el 4,4% de las ventas totales</a:t>
            </a:r>
            <a:r>
              <a:rPr b="0" i="0" lang="es-ES" sz="1400" u="none" cap="none" strike="noStrike">
                <a:solidFill>
                  <a:srgbClr val="FF0000"/>
                </a:solidFill>
                <a:latin typeface="Arial"/>
                <a:ea typeface="Arial"/>
                <a:cs typeface="Arial"/>
                <a:sym typeface="Arial"/>
              </a:rPr>
              <a:t>, una efectividad del 100% en el envío de mails </a:t>
            </a:r>
            <a:r>
              <a:rPr b="0" i="0" lang="es-ES" sz="1400" u="none" cap="none" strike="noStrike">
                <a:solidFill>
                  <a:srgbClr val="404040"/>
                </a:solidFill>
                <a:latin typeface="Arial"/>
                <a:ea typeface="Arial"/>
                <a:cs typeface="Arial"/>
                <a:sym typeface="Arial"/>
              </a:rPr>
              <a:t>con una lectura del 61% .</a:t>
            </a:r>
            <a:endParaRPr/>
          </a:p>
          <a:p>
            <a:pPr indent="-285750" lvl="0" marL="285750" marR="0" rtl="0" algn="just">
              <a:spcBef>
                <a:spcPts val="0"/>
              </a:spcBef>
              <a:spcAft>
                <a:spcPts val="0"/>
              </a:spcAft>
              <a:buClr>
                <a:srgbClr val="404040"/>
              </a:buClr>
              <a:buSzPts val="1400"/>
              <a:buFont typeface="Noto Sans Symbols"/>
              <a:buChar char="❑"/>
            </a:pPr>
            <a:r>
              <a:rPr b="1" lang="es-ES" sz="1400" u="none" cap="none" strike="noStrike">
                <a:solidFill>
                  <a:srgbClr val="404040"/>
                </a:solidFill>
                <a:latin typeface="Arial"/>
                <a:ea typeface="Arial"/>
                <a:cs typeface="Arial"/>
                <a:sym typeface="Arial"/>
              </a:rPr>
              <a:t>Davivienda</a:t>
            </a:r>
            <a:r>
              <a:rPr b="0" i="0" lang="es-ES" sz="1400" u="none" cap="none" strike="noStrike">
                <a:solidFill>
                  <a:srgbClr val="404040"/>
                </a:solidFill>
                <a:latin typeface="Arial"/>
                <a:ea typeface="Arial"/>
                <a:cs typeface="Arial"/>
                <a:sym typeface="Arial"/>
              </a:rPr>
              <a:t>, implementó una estructura integrada de aplicaciones de Siebel CRM de Oracle, a través de Soft Bolivar un partner estratégico de Oracle, decidieron automatizar, controlar y hacer un seguimiento oportuno a cerca de 81 campañas publicitarias lanzadas desde el 2008. Así mismo se creó una base de datos robusta y consolidada extendiendo visibilidad de data para los clientes.</a:t>
            </a:r>
            <a:endParaRPr/>
          </a:p>
          <a:p>
            <a:pPr indent="-196850" lvl="0" marL="285750" marR="0" rtl="0" algn="just">
              <a:spcBef>
                <a:spcPts val="0"/>
              </a:spcBef>
              <a:spcAft>
                <a:spcPts val="0"/>
              </a:spcAft>
              <a:buClr>
                <a:schemeClr val="dk1"/>
              </a:buClr>
              <a:buSzPts val="1400"/>
              <a:buFont typeface="Noto Sans Symbols"/>
              <a:buNone/>
            </a:pPr>
            <a:r>
              <a:t/>
            </a:r>
            <a:endParaRPr b="0" i="0" sz="1400" u="none" cap="none" strike="noStrike">
              <a:solidFill>
                <a:srgbClr val="40404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5"/>
          <p:cNvSpPr txBox="1"/>
          <p:nvPr/>
        </p:nvSpPr>
        <p:spPr>
          <a:xfrm>
            <a:off x="382868" y="249495"/>
            <a:ext cx="71517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1"/>
                </a:solidFill>
                <a:latin typeface="Calibri"/>
                <a:ea typeface="Calibri"/>
                <a:cs typeface="Calibri"/>
                <a:sym typeface="Calibri"/>
              </a:rPr>
              <a:t>CRM: Plataforma</a:t>
            </a:r>
            <a:endParaRPr/>
          </a:p>
        </p:txBody>
      </p:sp>
      <p:sp>
        <p:nvSpPr>
          <p:cNvPr id="440" name="Google Shape;440;p45"/>
          <p:cNvSpPr txBox="1"/>
          <p:nvPr/>
        </p:nvSpPr>
        <p:spPr>
          <a:xfrm>
            <a:off x="189044" y="1379659"/>
            <a:ext cx="8388992" cy="307777"/>
          </a:xfrm>
          <a:prstGeom prst="rect">
            <a:avLst/>
          </a:prstGeom>
          <a:noFill/>
          <a:ln>
            <a:noFill/>
          </a:ln>
        </p:spPr>
        <p:txBody>
          <a:bodyPr anchorCtr="0" anchor="t" bIns="45700" lIns="91425" spcFirstLastPara="1" rIns="91425" wrap="square" tIns="45700">
            <a:spAutoFit/>
          </a:bodyPr>
          <a:lstStyle/>
          <a:p>
            <a:pPr indent="-196850" lvl="0" marL="285750" marR="0" rtl="0" algn="just">
              <a:spcBef>
                <a:spcPts val="0"/>
              </a:spcBef>
              <a:spcAft>
                <a:spcPts val="0"/>
              </a:spcAft>
              <a:buClr>
                <a:schemeClr val="dk1"/>
              </a:buClr>
              <a:buSzPts val="1400"/>
              <a:buFont typeface="Noto Sans Symbols"/>
              <a:buNone/>
            </a:pPr>
            <a:r>
              <a:t/>
            </a:r>
            <a:endParaRPr b="0" i="0" sz="1400" u="none" cap="none" strike="noStrike">
              <a:solidFill>
                <a:srgbClr val="404040"/>
              </a:solidFill>
              <a:latin typeface="Arial"/>
              <a:ea typeface="Arial"/>
              <a:cs typeface="Arial"/>
              <a:sym typeface="Arial"/>
            </a:endParaRPr>
          </a:p>
        </p:txBody>
      </p:sp>
      <p:sp>
        <p:nvSpPr>
          <p:cNvPr id="441" name="Google Shape;441;p45"/>
          <p:cNvSpPr txBox="1"/>
          <p:nvPr/>
        </p:nvSpPr>
        <p:spPr>
          <a:xfrm>
            <a:off x="189044" y="1379659"/>
            <a:ext cx="8388992"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400" u="none" cap="none" strike="noStrike">
                <a:solidFill>
                  <a:schemeClr val="dk1"/>
                </a:solidFill>
                <a:latin typeface="Arial"/>
                <a:ea typeface="Arial"/>
                <a:cs typeface="Arial"/>
                <a:sym typeface="Arial"/>
              </a:rPr>
              <a:t>En definitiva un CRM debe permitir:</a:t>
            </a:r>
            <a:endParaRPr/>
          </a:p>
          <a:p>
            <a:pPr indent="0" lvl="0" marL="0" marR="0" rtl="0" algn="just">
              <a:spcBef>
                <a:spcPts val="0"/>
              </a:spcBef>
              <a:spcAft>
                <a:spcPts val="0"/>
              </a:spcAft>
              <a:buNone/>
            </a:pPr>
            <a:r>
              <a:t/>
            </a:r>
            <a:endParaRPr sz="14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400"/>
              <a:buFont typeface="Arial"/>
              <a:buChar char="•"/>
            </a:pPr>
            <a:r>
              <a:rPr b="0" i="0" lang="es-ES" sz="1400" u="none" cap="none" strike="noStrike">
                <a:solidFill>
                  <a:schemeClr val="dk1"/>
                </a:solidFill>
                <a:latin typeface="Arial"/>
                <a:ea typeface="Arial"/>
                <a:cs typeface="Arial"/>
                <a:sym typeface="Arial"/>
              </a:rPr>
              <a:t>Registrar todas las actividades desarrolladas con cada cliente o potencial contacto.</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Arial"/>
                <a:ea typeface="Arial"/>
                <a:cs typeface="Arial"/>
                <a:sym typeface="Arial"/>
              </a:rPr>
              <a:t>Mejorar el conocimiento y entendimiento de los clientes.</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Arial"/>
                <a:ea typeface="Arial"/>
                <a:cs typeface="Arial"/>
                <a:sym typeface="Arial"/>
              </a:rPr>
              <a:t>Retención del conocimiento dentro de la empresa.</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Arial"/>
                <a:ea typeface="Arial"/>
                <a:cs typeface="Arial"/>
                <a:sym typeface="Arial"/>
              </a:rPr>
              <a:t>Reducción de pérdidas de clientes potenciales.</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Arial"/>
                <a:ea typeface="Arial"/>
                <a:cs typeface="Arial"/>
                <a:sym typeface="Arial"/>
              </a:rPr>
              <a:t>Información de lo que hacemos de forma adecuada, inadecuada y de lo que no hacemos. </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Arial"/>
                <a:ea typeface="Arial"/>
                <a:cs typeface="Arial"/>
                <a:sym typeface="Arial"/>
              </a:rPr>
              <a:t>Segmentación de clientes según diferentes atributos para hacer acciones comerciales o de marketing. </a:t>
            </a:r>
            <a:endParaRPr/>
          </a:p>
          <a:p>
            <a:pPr indent="-196850" lvl="0" marL="285750" marR="0" rtl="0" algn="just">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196850" lvl="0" marL="285750" marR="0" rtl="0" algn="just">
              <a:spcBef>
                <a:spcPts val="0"/>
              </a:spcBef>
              <a:spcAft>
                <a:spcPts val="0"/>
              </a:spcAft>
              <a:buClr>
                <a:schemeClr val="dk1"/>
              </a:buClr>
              <a:buSzPts val="1400"/>
              <a:buFont typeface="Noto Sans Symbols"/>
              <a:buNone/>
            </a:pPr>
            <a:r>
              <a:t/>
            </a:r>
            <a:endParaRPr b="0" i="0" sz="1400" u="none" cap="none" strike="noStrike">
              <a:solidFill>
                <a:schemeClr val="dk1"/>
              </a:solidFill>
              <a:latin typeface="Arial"/>
              <a:ea typeface="Arial"/>
              <a:cs typeface="Arial"/>
              <a:sym typeface="Arial"/>
            </a:endParaRPr>
          </a:p>
        </p:txBody>
      </p:sp>
      <p:sp>
        <p:nvSpPr>
          <p:cNvPr id="442" name="Google Shape;442;p45"/>
          <p:cNvSpPr txBox="1"/>
          <p:nvPr/>
        </p:nvSpPr>
        <p:spPr>
          <a:xfrm>
            <a:off x="2809874" y="3976911"/>
            <a:ext cx="599122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s-ES" sz="1000">
                <a:solidFill>
                  <a:srgbClr val="404040"/>
                </a:solidFill>
                <a:latin typeface="Arial"/>
                <a:ea typeface="Arial"/>
                <a:cs typeface="Arial"/>
                <a:sym typeface="Arial"/>
              </a:rPr>
              <a:t>“La  base de datos sirve para almacenar la información de forma intuitiva y con un fácil acceso, el Customer Relationship Manager permite que gestionemos los datos para una correcta relación con los clientes” Marina Díaz Grupo TIC Revolution © 2020.</a:t>
            </a:r>
            <a:endParaRPr i="1" sz="1000">
              <a:solidFill>
                <a:srgbClr val="40404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6"/>
          <p:cNvSpPr txBox="1"/>
          <p:nvPr/>
        </p:nvSpPr>
        <p:spPr>
          <a:xfrm>
            <a:off x="263204" y="0"/>
            <a:ext cx="8388992"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404040"/>
                </a:solidFill>
                <a:latin typeface="Arial"/>
                <a:ea typeface="Arial"/>
                <a:cs typeface="Arial"/>
                <a:sym typeface="Arial"/>
              </a:rPr>
              <a:t>CRM más usados en Colombia:</a:t>
            </a:r>
            <a:endParaRPr/>
          </a:p>
          <a:p>
            <a:pPr indent="0" lvl="0" marL="0" marR="0" rtl="0" algn="just">
              <a:spcBef>
                <a:spcPts val="0"/>
              </a:spcBef>
              <a:spcAft>
                <a:spcPts val="0"/>
              </a:spcAft>
              <a:buNone/>
            </a:pPr>
            <a:r>
              <a:t/>
            </a:r>
            <a:endParaRPr b="0" i="0" sz="1400" u="none" cap="none" strike="noStrike">
              <a:solidFill>
                <a:srgbClr val="404040"/>
              </a:solidFill>
              <a:latin typeface="Arial"/>
              <a:ea typeface="Arial"/>
              <a:cs typeface="Arial"/>
              <a:sym typeface="Arial"/>
            </a:endParaRPr>
          </a:p>
        </p:txBody>
      </p:sp>
      <p:pic>
        <p:nvPicPr>
          <p:cNvPr id="448" name="Google Shape;448;p46"/>
          <p:cNvPicPr preferRelativeResize="0"/>
          <p:nvPr/>
        </p:nvPicPr>
        <p:blipFill rotWithShape="1">
          <a:blip r:embed="rId3">
            <a:alphaModFix/>
          </a:blip>
          <a:srcRect b="0" l="0" r="0" t="0"/>
          <a:stretch/>
        </p:blipFill>
        <p:spPr>
          <a:xfrm>
            <a:off x="263204" y="1552574"/>
            <a:ext cx="8124825" cy="1638300"/>
          </a:xfrm>
          <a:prstGeom prst="rect">
            <a:avLst/>
          </a:prstGeom>
          <a:noFill/>
          <a:ln>
            <a:noFill/>
          </a:ln>
        </p:spPr>
      </p:pic>
      <p:pic>
        <p:nvPicPr>
          <p:cNvPr id="449" name="Google Shape;449;p46"/>
          <p:cNvPicPr preferRelativeResize="0"/>
          <p:nvPr/>
        </p:nvPicPr>
        <p:blipFill rotWithShape="1">
          <a:blip r:embed="rId4">
            <a:alphaModFix/>
          </a:blip>
          <a:srcRect b="0" l="0" r="0" t="0"/>
          <a:stretch/>
        </p:blipFill>
        <p:spPr>
          <a:xfrm>
            <a:off x="161925" y="223575"/>
            <a:ext cx="6372225" cy="1548181"/>
          </a:xfrm>
          <a:prstGeom prst="rect">
            <a:avLst/>
          </a:prstGeom>
          <a:noFill/>
          <a:ln>
            <a:noFill/>
          </a:ln>
        </p:spPr>
      </p:pic>
      <p:pic>
        <p:nvPicPr>
          <p:cNvPr id="450" name="Google Shape;450;p46"/>
          <p:cNvPicPr preferRelativeResize="0"/>
          <p:nvPr/>
        </p:nvPicPr>
        <p:blipFill rotWithShape="1">
          <a:blip r:embed="rId5">
            <a:alphaModFix/>
          </a:blip>
          <a:srcRect b="0" l="0" r="0" t="0"/>
          <a:stretch/>
        </p:blipFill>
        <p:spPr>
          <a:xfrm>
            <a:off x="33337" y="2610112"/>
            <a:ext cx="7134225" cy="1200150"/>
          </a:xfrm>
          <a:prstGeom prst="rect">
            <a:avLst/>
          </a:prstGeom>
          <a:noFill/>
          <a:ln>
            <a:noFill/>
          </a:ln>
        </p:spPr>
      </p:pic>
      <p:pic>
        <p:nvPicPr>
          <p:cNvPr id="451" name="Google Shape;451;p46"/>
          <p:cNvPicPr preferRelativeResize="0"/>
          <p:nvPr/>
        </p:nvPicPr>
        <p:blipFill rotWithShape="1">
          <a:blip r:embed="rId6">
            <a:alphaModFix/>
          </a:blip>
          <a:srcRect b="0" l="0" r="0" t="0"/>
          <a:stretch/>
        </p:blipFill>
        <p:spPr>
          <a:xfrm>
            <a:off x="434653" y="3847833"/>
            <a:ext cx="1014997" cy="1168784"/>
          </a:xfrm>
          <a:prstGeom prst="rect">
            <a:avLst/>
          </a:prstGeom>
          <a:noFill/>
          <a:ln>
            <a:noFill/>
          </a:ln>
        </p:spPr>
      </p:pic>
      <p:pic>
        <p:nvPicPr>
          <p:cNvPr id="452" name="Google Shape;452;p46"/>
          <p:cNvPicPr preferRelativeResize="0"/>
          <p:nvPr/>
        </p:nvPicPr>
        <p:blipFill rotWithShape="1">
          <a:blip r:embed="rId7">
            <a:alphaModFix/>
          </a:blip>
          <a:srcRect b="0" l="0" r="0" t="0"/>
          <a:stretch/>
        </p:blipFill>
        <p:spPr>
          <a:xfrm>
            <a:off x="1458540" y="4087012"/>
            <a:ext cx="2219325" cy="752475"/>
          </a:xfrm>
          <a:prstGeom prst="rect">
            <a:avLst/>
          </a:prstGeom>
          <a:noFill/>
          <a:ln>
            <a:noFill/>
          </a:ln>
        </p:spPr>
      </p:pic>
      <p:pic>
        <p:nvPicPr>
          <p:cNvPr id="453" name="Google Shape;453;p46"/>
          <p:cNvPicPr preferRelativeResize="0"/>
          <p:nvPr/>
        </p:nvPicPr>
        <p:blipFill rotWithShape="1">
          <a:blip r:embed="rId8">
            <a:alphaModFix/>
          </a:blip>
          <a:srcRect b="0" l="0" r="0" t="0"/>
          <a:stretch/>
        </p:blipFill>
        <p:spPr>
          <a:xfrm>
            <a:off x="3600449" y="3838474"/>
            <a:ext cx="1543050" cy="1305026"/>
          </a:xfrm>
          <a:prstGeom prst="rect">
            <a:avLst/>
          </a:prstGeom>
          <a:noFill/>
          <a:ln>
            <a:noFill/>
          </a:ln>
        </p:spPr>
      </p:pic>
      <p:pic>
        <p:nvPicPr>
          <p:cNvPr id="454" name="Google Shape;454;p46"/>
          <p:cNvPicPr preferRelativeResize="0"/>
          <p:nvPr/>
        </p:nvPicPr>
        <p:blipFill rotWithShape="1">
          <a:blip r:embed="rId9">
            <a:alphaModFix/>
          </a:blip>
          <a:srcRect b="0" l="0" r="0" t="0"/>
          <a:stretch/>
        </p:blipFill>
        <p:spPr>
          <a:xfrm>
            <a:off x="5209592" y="3721217"/>
            <a:ext cx="1009650" cy="1295400"/>
          </a:xfrm>
          <a:prstGeom prst="rect">
            <a:avLst/>
          </a:prstGeom>
          <a:noFill/>
          <a:ln>
            <a:noFill/>
          </a:ln>
        </p:spPr>
      </p:pic>
      <p:pic>
        <p:nvPicPr>
          <p:cNvPr id="455" name="Google Shape;455;p46"/>
          <p:cNvPicPr preferRelativeResize="0"/>
          <p:nvPr/>
        </p:nvPicPr>
        <p:blipFill rotWithShape="1">
          <a:blip r:embed="rId10">
            <a:alphaModFix/>
          </a:blip>
          <a:srcRect b="0" l="0" r="0" t="0"/>
          <a:stretch/>
        </p:blipFill>
        <p:spPr>
          <a:xfrm>
            <a:off x="6219242" y="3790121"/>
            <a:ext cx="1629614" cy="531696"/>
          </a:xfrm>
          <a:prstGeom prst="rect">
            <a:avLst/>
          </a:prstGeom>
          <a:noFill/>
          <a:ln>
            <a:noFill/>
          </a:ln>
        </p:spPr>
      </p:pic>
      <p:pic>
        <p:nvPicPr>
          <p:cNvPr id="456" name="Google Shape;456;p46"/>
          <p:cNvPicPr preferRelativeResize="0"/>
          <p:nvPr/>
        </p:nvPicPr>
        <p:blipFill rotWithShape="1">
          <a:blip r:embed="rId11">
            <a:alphaModFix/>
          </a:blip>
          <a:srcRect b="0" l="0" r="0" t="0"/>
          <a:stretch/>
        </p:blipFill>
        <p:spPr>
          <a:xfrm>
            <a:off x="6061445" y="4321817"/>
            <a:ext cx="2447925" cy="7334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47"/>
          <p:cNvPicPr preferRelativeResize="0"/>
          <p:nvPr/>
        </p:nvPicPr>
        <p:blipFill rotWithShape="1">
          <a:blip r:embed="rId3">
            <a:alphaModFix/>
          </a:blip>
          <a:srcRect b="0" l="0" r="0" t="0"/>
          <a:stretch/>
        </p:blipFill>
        <p:spPr>
          <a:xfrm>
            <a:off x="2290246" y="-30071"/>
            <a:ext cx="4191459" cy="5173571"/>
          </a:xfrm>
          <a:prstGeom prst="rect">
            <a:avLst/>
          </a:prstGeom>
          <a:noFill/>
          <a:ln>
            <a:noFill/>
          </a:ln>
        </p:spPr>
      </p:pic>
      <p:pic>
        <p:nvPicPr>
          <p:cNvPr id="462" name="Google Shape;462;p47"/>
          <p:cNvPicPr preferRelativeResize="0"/>
          <p:nvPr/>
        </p:nvPicPr>
        <p:blipFill rotWithShape="1">
          <a:blip r:embed="rId4">
            <a:alphaModFix/>
          </a:blip>
          <a:srcRect b="0" l="0" r="0" t="0"/>
          <a:stretch/>
        </p:blipFill>
        <p:spPr>
          <a:xfrm>
            <a:off x="5429250" y="4676775"/>
            <a:ext cx="3067050" cy="4667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8"/>
          <p:cNvSpPr txBox="1"/>
          <p:nvPr/>
        </p:nvSpPr>
        <p:spPr>
          <a:xfrm>
            <a:off x="208093" y="1264443"/>
            <a:ext cx="4363907"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ES" sz="1400" u="none" cap="none" strike="noStrike">
                <a:solidFill>
                  <a:srgbClr val="404040"/>
                </a:solidFill>
                <a:latin typeface="Arial"/>
                <a:ea typeface="Arial"/>
                <a:cs typeface="Arial"/>
                <a:sym typeface="Arial"/>
              </a:rPr>
              <a:t>CRM </a:t>
            </a:r>
            <a:r>
              <a:rPr b="1" lang="es-ES" sz="1400">
                <a:solidFill>
                  <a:srgbClr val="404040"/>
                </a:solidFill>
                <a:latin typeface="Arial"/>
                <a:ea typeface="Arial"/>
                <a:cs typeface="Arial"/>
                <a:sym typeface="Arial"/>
              </a:rPr>
              <a:t>COLABORATIVO</a:t>
            </a:r>
            <a:endParaRPr/>
          </a:p>
          <a:p>
            <a:pPr indent="0" lvl="0" marL="0" marR="0" rtl="0" algn="just">
              <a:spcBef>
                <a:spcPts val="0"/>
              </a:spcBef>
              <a:spcAft>
                <a:spcPts val="0"/>
              </a:spcAft>
              <a:buNone/>
            </a:pPr>
            <a:r>
              <a:t/>
            </a:r>
            <a:endParaRPr b="0" i="0" sz="1400" u="none" cap="none" strike="noStrike">
              <a:solidFill>
                <a:srgbClr val="404040"/>
              </a:solidFill>
              <a:latin typeface="Arial"/>
              <a:ea typeface="Arial"/>
              <a:cs typeface="Arial"/>
              <a:sym typeface="Arial"/>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Fundamentado en la interacción del cliente con la organización, para comprender el comportamiento del cliente, siendo base para diseñar la estrategia de CRM.  </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Promueve la omnicanalidad, facilita compartir información del cliente, sin importar quien lo atienda.</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Para implementarlo es necesario conocer la organización y los logros.</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Destaca la importancia de la perspectiva del cliente sobre la empresa. Atención rápida y efectiva.</a:t>
            </a:r>
            <a:endParaRPr/>
          </a:p>
          <a:p>
            <a:pPr indent="-196850" lvl="0" marL="285750" marR="0" rtl="0" algn="just">
              <a:spcBef>
                <a:spcPts val="0"/>
              </a:spcBef>
              <a:spcAft>
                <a:spcPts val="0"/>
              </a:spcAft>
              <a:buClr>
                <a:schemeClr val="dk1"/>
              </a:buClr>
              <a:buSzPts val="1400"/>
              <a:buFont typeface="Arial"/>
              <a:buNone/>
            </a:pPr>
            <a:r>
              <a:t/>
            </a:r>
            <a:endParaRPr b="0" i="0" sz="1400" u="none" cap="none" strike="noStrike">
              <a:solidFill>
                <a:srgbClr val="404040"/>
              </a:solidFill>
              <a:latin typeface="Arial"/>
              <a:ea typeface="Arial"/>
              <a:cs typeface="Arial"/>
              <a:sym typeface="Arial"/>
            </a:endParaRPr>
          </a:p>
        </p:txBody>
      </p:sp>
      <p:pic>
        <p:nvPicPr>
          <p:cNvPr descr="Social CRM" id="468" name="Google Shape;468;p48"/>
          <p:cNvPicPr preferRelativeResize="0"/>
          <p:nvPr/>
        </p:nvPicPr>
        <p:blipFill rotWithShape="1">
          <a:blip r:embed="rId3">
            <a:alphaModFix/>
          </a:blip>
          <a:srcRect b="0" l="0" r="0" t="0"/>
          <a:stretch/>
        </p:blipFill>
        <p:spPr>
          <a:xfrm>
            <a:off x="4768719" y="1419164"/>
            <a:ext cx="3976688" cy="2583657"/>
          </a:xfrm>
          <a:prstGeom prst="rect">
            <a:avLst/>
          </a:prstGeom>
          <a:noFill/>
          <a:ln>
            <a:noFill/>
          </a:ln>
        </p:spPr>
      </p:pic>
      <p:sp>
        <p:nvSpPr>
          <p:cNvPr id="469" name="Google Shape;469;p48"/>
          <p:cNvSpPr txBox="1"/>
          <p:nvPr/>
        </p:nvSpPr>
        <p:spPr>
          <a:xfrm>
            <a:off x="6296026" y="3950314"/>
            <a:ext cx="116205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ES" sz="1000">
                <a:solidFill>
                  <a:srgbClr val="538CD5"/>
                </a:solidFill>
                <a:latin typeface="Calibri"/>
                <a:ea typeface="Calibri"/>
                <a:cs typeface="Calibri"/>
                <a:sym typeface="Calibri"/>
              </a:rPr>
              <a:t>https://n9.cl/r8yw</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49"/>
          <p:cNvPicPr preferRelativeResize="0"/>
          <p:nvPr/>
        </p:nvPicPr>
        <p:blipFill rotWithShape="1">
          <a:blip r:embed="rId3">
            <a:alphaModFix/>
          </a:blip>
          <a:srcRect b="0" l="0" r="0" t="0"/>
          <a:stretch/>
        </p:blipFill>
        <p:spPr>
          <a:xfrm>
            <a:off x="5429250" y="4676775"/>
            <a:ext cx="3067050" cy="466725"/>
          </a:xfrm>
          <a:prstGeom prst="rect">
            <a:avLst/>
          </a:prstGeom>
          <a:noFill/>
          <a:ln>
            <a:noFill/>
          </a:ln>
        </p:spPr>
      </p:pic>
      <p:pic>
        <p:nvPicPr>
          <p:cNvPr id="475" name="Google Shape;475;p49"/>
          <p:cNvPicPr preferRelativeResize="0"/>
          <p:nvPr/>
        </p:nvPicPr>
        <p:blipFill rotWithShape="1">
          <a:blip r:embed="rId4">
            <a:alphaModFix/>
          </a:blip>
          <a:srcRect b="0" l="0" r="0" t="0"/>
          <a:stretch/>
        </p:blipFill>
        <p:spPr>
          <a:xfrm>
            <a:off x="971550" y="118869"/>
            <a:ext cx="7024687" cy="43864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nvSpPr>
        <p:spPr>
          <a:xfrm>
            <a:off x="905587" y="230845"/>
            <a:ext cx="683663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600">
                <a:solidFill>
                  <a:schemeClr val="lt1"/>
                </a:solidFill>
                <a:latin typeface="Calibri"/>
                <a:ea typeface="Calibri"/>
                <a:cs typeface="Calibri"/>
                <a:sym typeface="Calibri"/>
              </a:rPr>
              <a:t>TRIÁNGULO DEL SERVICIO</a:t>
            </a:r>
            <a:endParaRPr/>
          </a:p>
        </p:txBody>
      </p:sp>
      <p:pic>
        <p:nvPicPr>
          <p:cNvPr descr="Resultado de imagen para triangulo del servicio" id="135" name="Google Shape;135;p5"/>
          <p:cNvPicPr preferRelativeResize="0"/>
          <p:nvPr/>
        </p:nvPicPr>
        <p:blipFill rotWithShape="1">
          <a:blip r:embed="rId3">
            <a:alphaModFix/>
          </a:blip>
          <a:srcRect b="0" l="0" r="0" t="0"/>
          <a:stretch/>
        </p:blipFill>
        <p:spPr>
          <a:xfrm>
            <a:off x="2418907" y="2741022"/>
            <a:ext cx="3810000" cy="2381250"/>
          </a:xfrm>
          <a:prstGeom prst="rect">
            <a:avLst/>
          </a:prstGeom>
          <a:noFill/>
          <a:ln>
            <a:noFill/>
          </a:ln>
        </p:spPr>
      </p:pic>
      <p:sp>
        <p:nvSpPr>
          <p:cNvPr id="136" name="Google Shape;136;p5"/>
          <p:cNvSpPr txBox="1"/>
          <p:nvPr/>
        </p:nvSpPr>
        <p:spPr>
          <a:xfrm>
            <a:off x="4997305" y="2255171"/>
            <a:ext cx="3980121" cy="1277273"/>
          </a:xfrm>
          <a:prstGeom prst="rect">
            <a:avLst/>
          </a:prstGeom>
          <a:noFill/>
          <a:ln cap="flat" cmpd="sng" w="2857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rgbClr val="002060"/>
                </a:solidFill>
                <a:latin typeface="Calibri"/>
                <a:ea typeface="Calibri"/>
                <a:cs typeface="Calibri"/>
                <a:sym typeface="Calibri"/>
              </a:rPr>
              <a:t>¿Cuál es el rol del cliente interno y externo? (donde se le ubica, </a:t>
            </a:r>
            <a:r>
              <a:rPr lang="es-ES" sz="1100">
                <a:solidFill>
                  <a:srgbClr val="244061"/>
                </a:solidFill>
                <a:latin typeface="Calibri"/>
                <a:ea typeface="Calibri"/>
                <a:cs typeface="Calibri"/>
                <a:sym typeface="Calibri"/>
              </a:rPr>
              <a:t>qué</a:t>
            </a:r>
            <a:r>
              <a:rPr lang="es-ES" sz="1100">
                <a:solidFill>
                  <a:srgbClr val="002060"/>
                </a:solidFill>
                <a:latin typeface="Calibri"/>
                <a:ea typeface="Calibri"/>
                <a:cs typeface="Calibri"/>
                <a:sym typeface="Calibri"/>
              </a:rPr>
              <a:t> hace, con quién vive, nivel de ingresos, entre otros), (Qué piensa, qué hace). Se redacta de acuerdo con el proceso de servicio y la promesa al cliente.</a:t>
            </a:r>
            <a:endParaRPr/>
          </a:p>
          <a:p>
            <a:pPr indent="0" lvl="0" marL="0" marR="0" rtl="0" algn="just">
              <a:spcBef>
                <a:spcPts val="0"/>
              </a:spcBef>
              <a:spcAft>
                <a:spcPts val="0"/>
              </a:spcAft>
              <a:buNone/>
            </a:pPr>
            <a:r>
              <a:t/>
            </a:r>
            <a:endParaRPr sz="1100">
              <a:solidFill>
                <a:srgbClr val="002060"/>
              </a:solidFill>
              <a:latin typeface="Calibri"/>
              <a:ea typeface="Calibri"/>
              <a:cs typeface="Calibri"/>
              <a:sym typeface="Calibri"/>
            </a:endParaRPr>
          </a:p>
          <a:p>
            <a:pPr indent="0" lvl="0" marL="0" marR="0" rtl="0" algn="just">
              <a:spcBef>
                <a:spcPts val="0"/>
              </a:spcBef>
              <a:spcAft>
                <a:spcPts val="0"/>
              </a:spcAft>
              <a:buNone/>
            </a:pPr>
            <a:r>
              <a:rPr lang="es-ES" sz="1100">
                <a:solidFill>
                  <a:srgbClr val="002060"/>
                </a:solidFill>
                <a:latin typeface="Calibri"/>
                <a:ea typeface="Calibri"/>
                <a:cs typeface="Calibri"/>
                <a:sym typeface="Calibri"/>
              </a:rPr>
              <a:t>Ej</a:t>
            </a:r>
            <a:r>
              <a:rPr lang="es-ES" sz="1100">
                <a:solidFill>
                  <a:srgbClr val="FF0000"/>
                </a:solidFill>
                <a:latin typeface="Calibri"/>
                <a:ea typeface="Calibri"/>
                <a:cs typeface="Calibri"/>
                <a:sym typeface="Calibri"/>
              </a:rPr>
              <a:t>: “Ofrecer comida rápida de mayor valor, en el lugar en que prefieran los clientes, satisfaciendo su paladar en todo momento”.</a:t>
            </a:r>
            <a:endParaRPr sz="1100">
              <a:solidFill>
                <a:srgbClr val="FF0000"/>
              </a:solidFill>
              <a:latin typeface="Calibri"/>
              <a:ea typeface="Calibri"/>
              <a:cs typeface="Calibri"/>
              <a:sym typeface="Calibri"/>
            </a:endParaRPr>
          </a:p>
        </p:txBody>
      </p:sp>
      <p:sp>
        <p:nvSpPr>
          <p:cNvPr id="137" name="Google Shape;137;p5"/>
          <p:cNvSpPr txBox="1"/>
          <p:nvPr/>
        </p:nvSpPr>
        <p:spPr>
          <a:xfrm>
            <a:off x="273449" y="2480801"/>
            <a:ext cx="2893830" cy="1615827"/>
          </a:xfrm>
          <a:prstGeom prst="rect">
            <a:avLst/>
          </a:prstGeom>
          <a:noFill/>
          <a:ln cap="flat" cmpd="sng" w="28575">
            <a:solidFill>
              <a:srgbClr val="D9959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100">
              <a:solidFill>
                <a:srgbClr val="002060"/>
              </a:solidFill>
              <a:latin typeface="Calibri"/>
              <a:ea typeface="Calibri"/>
              <a:cs typeface="Calibri"/>
              <a:sym typeface="Calibri"/>
            </a:endParaRPr>
          </a:p>
          <a:p>
            <a:pPr indent="0" lvl="0" marL="0" marR="0" rtl="0" algn="just">
              <a:spcBef>
                <a:spcPts val="0"/>
              </a:spcBef>
              <a:spcAft>
                <a:spcPts val="0"/>
              </a:spcAft>
              <a:buNone/>
            </a:pPr>
            <a:r>
              <a:rPr lang="es-ES" sz="1100">
                <a:solidFill>
                  <a:srgbClr val="244061"/>
                </a:solidFill>
                <a:latin typeface="Open Sans"/>
                <a:ea typeface="Open Sans"/>
                <a:cs typeface="Open Sans"/>
                <a:sym typeface="Open Sans"/>
              </a:rPr>
              <a:t>H</a:t>
            </a:r>
            <a:r>
              <a:rPr b="0" i="0" lang="es-ES" sz="1100">
                <a:solidFill>
                  <a:srgbClr val="244061"/>
                </a:solidFill>
                <a:latin typeface="Open Sans"/>
                <a:ea typeface="Open Sans"/>
                <a:cs typeface="Open Sans"/>
                <a:sym typeface="Open Sans"/>
              </a:rPr>
              <a:t>erramientas físicas y técnicas que tienen los colaboradores para la prestación del servicio, deben ser amigables tanto para ellos como para los usuarios.  </a:t>
            </a:r>
            <a:r>
              <a:rPr lang="es-ES" sz="1100">
                <a:solidFill>
                  <a:srgbClr val="244061"/>
                </a:solidFill>
                <a:latin typeface="Calibri"/>
                <a:ea typeface="Calibri"/>
                <a:cs typeface="Calibri"/>
                <a:sym typeface="Calibri"/>
              </a:rPr>
              <a:t>Cuatro son los sistemas que permiten lograr la satisfacción del cliente: gerencial de normativa y procedimientos, técnico o físico y social.</a:t>
            </a:r>
            <a:endParaRPr sz="1100">
              <a:solidFill>
                <a:srgbClr val="244061"/>
              </a:solidFill>
              <a:latin typeface="Calibri"/>
              <a:ea typeface="Calibri"/>
              <a:cs typeface="Calibri"/>
              <a:sym typeface="Calibri"/>
            </a:endParaRPr>
          </a:p>
        </p:txBody>
      </p:sp>
      <p:sp>
        <p:nvSpPr>
          <p:cNvPr id="138" name="Google Shape;138;p5"/>
          <p:cNvSpPr txBox="1"/>
          <p:nvPr/>
        </p:nvSpPr>
        <p:spPr>
          <a:xfrm>
            <a:off x="6228906" y="3989229"/>
            <a:ext cx="2748519" cy="938719"/>
          </a:xfrm>
          <a:prstGeom prst="rect">
            <a:avLst/>
          </a:prstGeom>
          <a:noFill/>
          <a:ln cap="flat" cmpd="sng" w="28575">
            <a:solidFill>
              <a:srgbClr val="00B0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rgbClr val="002060"/>
                </a:solidFill>
                <a:latin typeface="Calibri"/>
                <a:ea typeface="Calibri"/>
                <a:cs typeface="Calibri"/>
                <a:sym typeface="Calibri"/>
              </a:rPr>
              <a:t>Personal competente para prestar el servicio y satisfacer al cliente. Las personas deben conocer, comprender y comprometerse con la estrategia y particularmente con la promesa de servicio.</a:t>
            </a:r>
            <a:endParaRPr/>
          </a:p>
        </p:txBody>
      </p:sp>
      <p:sp>
        <p:nvSpPr>
          <p:cNvPr id="139" name="Google Shape;139;p5"/>
          <p:cNvSpPr txBox="1"/>
          <p:nvPr/>
        </p:nvSpPr>
        <p:spPr>
          <a:xfrm>
            <a:off x="350969" y="1084384"/>
            <a:ext cx="8388992"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400" u="none" cap="none" strike="noStrike">
                <a:solidFill>
                  <a:srgbClr val="404040"/>
                </a:solidFill>
                <a:latin typeface="Arial"/>
                <a:ea typeface="Arial"/>
                <a:cs typeface="Arial"/>
                <a:sym typeface="Arial"/>
              </a:rPr>
              <a:t>El modelo del triangulo del </a:t>
            </a:r>
            <a:r>
              <a:rPr b="0" i="0" lang="es-ES" sz="1400" u="none" cap="none" strike="noStrike">
                <a:solidFill>
                  <a:srgbClr val="FF0000"/>
                </a:solidFill>
                <a:latin typeface="Arial"/>
                <a:ea typeface="Arial"/>
                <a:cs typeface="Arial"/>
                <a:sym typeface="Arial"/>
              </a:rPr>
              <a:t>servicio integra 4 elementos </a:t>
            </a:r>
            <a:r>
              <a:rPr b="0" i="0" lang="es-ES" sz="1400" u="none" cap="none" strike="noStrike">
                <a:solidFill>
                  <a:srgbClr val="404040"/>
                </a:solidFill>
                <a:latin typeface="Arial"/>
                <a:ea typeface="Arial"/>
                <a:cs typeface="Arial"/>
                <a:sym typeface="Arial"/>
              </a:rPr>
              <a:t>claves para la gestión del servicio en pro de la satisfacción de los clientes. </a:t>
            </a:r>
            <a:endParaRPr/>
          </a:p>
          <a:p>
            <a:pPr indent="0" lvl="0" marL="0" marR="0" rtl="0" algn="just">
              <a:spcBef>
                <a:spcPts val="0"/>
              </a:spcBef>
              <a:spcAft>
                <a:spcPts val="0"/>
              </a:spcAft>
              <a:buNone/>
            </a:pPr>
            <a:r>
              <a:rPr b="0" i="0" lang="es-ES" sz="1400" u="none" cap="none" strike="noStrike">
                <a:solidFill>
                  <a:srgbClr val="404040"/>
                </a:solidFill>
                <a:latin typeface="Arial"/>
                <a:ea typeface="Arial"/>
                <a:cs typeface="Arial"/>
                <a:sym typeface="Arial"/>
              </a:rPr>
              <a:t>Una correcta y adecuada definición de los diferentes elementos del triángulo del servicio, es el punto de iniciación para la implementación de un sistema de Gerencia del Servicio en la empresa.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0"/>
          <p:cNvSpPr txBox="1"/>
          <p:nvPr/>
        </p:nvSpPr>
        <p:spPr>
          <a:xfrm>
            <a:off x="208093" y="1264443"/>
            <a:ext cx="4363907"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ES" sz="1400" u="none" cap="none" strike="noStrike">
                <a:solidFill>
                  <a:srgbClr val="404040"/>
                </a:solidFill>
                <a:latin typeface="Arial"/>
                <a:ea typeface="Arial"/>
                <a:cs typeface="Arial"/>
                <a:sym typeface="Arial"/>
              </a:rPr>
              <a:t>CRM OPERACIONAL</a:t>
            </a:r>
            <a:endParaRPr b="1" sz="1400">
              <a:solidFill>
                <a:srgbClr val="404040"/>
              </a:solidFill>
              <a:latin typeface="Arial"/>
              <a:ea typeface="Arial"/>
              <a:cs typeface="Arial"/>
              <a:sym typeface="Arial"/>
            </a:endParaRPr>
          </a:p>
          <a:p>
            <a:pPr indent="0" lvl="0" marL="0" marR="0" rtl="0" algn="just">
              <a:spcBef>
                <a:spcPts val="0"/>
              </a:spcBef>
              <a:spcAft>
                <a:spcPts val="0"/>
              </a:spcAft>
              <a:buNone/>
            </a:pPr>
            <a:r>
              <a:t/>
            </a:r>
            <a:endParaRPr b="0" i="0" sz="1400" u="none" cap="none" strike="noStrike">
              <a:solidFill>
                <a:srgbClr val="404040"/>
              </a:solidFill>
              <a:latin typeface="Arial"/>
              <a:ea typeface="Arial"/>
              <a:cs typeface="Arial"/>
              <a:sym typeface="Arial"/>
            </a:endParaRPr>
          </a:p>
          <a:p>
            <a:pPr indent="-285750" lvl="0" marL="2857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Son las operaciones que se ejecutan para brindar una excelente experiencia al cliente y agregar valor, de acuerdo con las solicitudes. </a:t>
            </a:r>
            <a:endParaRPr/>
          </a:p>
          <a:p>
            <a:pPr indent="-285750" lvl="0" marL="2857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Impulsa la gestión del Front Office.</a:t>
            </a:r>
            <a:endParaRPr/>
          </a:p>
          <a:p>
            <a:pPr indent="-285750" lvl="0" marL="2857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Recibe del CRM Colaborativo los requerimientos e información de los clientes, para gestar su atención y procesamiento.</a:t>
            </a:r>
            <a:endParaRPr/>
          </a:p>
          <a:p>
            <a:pPr indent="-285750" lvl="0" marL="2857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Captura todos los datos de clientes disponibles y alimenta al almacén de datos o Data Warehouse, que servirá de suministro para el CRM Analítico.</a:t>
            </a:r>
            <a:endParaRPr/>
          </a:p>
          <a:p>
            <a:pPr indent="-196850" lvl="0" marL="285750" marR="0" rtl="0" algn="just">
              <a:spcBef>
                <a:spcPts val="0"/>
              </a:spcBef>
              <a:spcAft>
                <a:spcPts val="0"/>
              </a:spcAft>
              <a:buClr>
                <a:schemeClr val="dk1"/>
              </a:buClr>
              <a:buSzPts val="1400"/>
              <a:buFont typeface="Arial"/>
              <a:buNone/>
            </a:pPr>
            <a:r>
              <a:t/>
            </a:r>
            <a:endParaRPr b="0" i="0" sz="1400" u="none" cap="none" strike="noStrike">
              <a:solidFill>
                <a:srgbClr val="404040"/>
              </a:solidFill>
              <a:latin typeface="Arial"/>
              <a:ea typeface="Arial"/>
              <a:cs typeface="Arial"/>
              <a:sym typeface="Arial"/>
            </a:endParaRPr>
          </a:p>
          <a:p>
            <a:pPr indent="-196850" lvl="0" marL="285750" marR="0" rtl="0" algn="just">
              <a:spcBef>
                <a:spcPts val="0"/>
              </a:spcBef>
              <a:spcAft>
                <a:spcPts val="0"/>
              </a:spcAft>
              <a:buClr>
                <a:schemeClr val="dk1"/>
              </a:buClr>
              <a:buSzPts val="1400"/>
              <a:buFont typeface="Arial"/>
              <a:buNone/>
            </a:pPr>
            <a:r>
              <a:t/>
            </a:r>
            <a:endParaRPr b="0" i="0" sz="1400" u="none" cap="none" strike="noStrike">
              <a:solidFill>
                <a:srgbClr val="404040"/>
              </a:solidFill>
              <a:latin typeface="Arial"/>
              <a:ea typeface="Arial"/>
              <a:cs typeface="Arial"/>
              <a:sym typeface="Arial"/>
            </a:endParaRPr>
          </a:p>
        </p:txBody>
      </p:sp>
      <p:sp>
        <p:nvSpPr>
          <p:cNvPr id="481" name="Google Shape;481;p50"/>
          <p:cNvSpPr txBox="1"/>
          <p:nvPr/>
        </p:nvSpPr>
        <p:spPr>
          <a:xfrm>
            <a:off x="5687155" y="4026514"/>
            <a:ext cx="317182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ES" sz="1000">
                <a:solidFill>
                  <a:srgbClr val="538CD5"/>
                </a:solidFill>
                <a:latin typeface="Calibri"/>
                <a:ea typeface="Calibri"/>
                <a:cs typeface="Calibri"/>
                <a:sym typeface="Calibri"/>
              </a:rPr>
              <a:t>https://softwarepara.net/crm-operacional-operativo/</a:t>
            </a:r>
            <a:endParaRPr/>
          </a:p>
        </p:txBody>
      </p:sp>
      <p:pic>
        <p:nvPicPr>
          <p:cNvPr descr="CRM Operacional u Operativo" id="482" name="Google Shape;482;p50"/>
          <p:cNvPicPr preferRelativeResize="0"/>
          <p:nvPr/>
        </p:nvPicPr>
        <p:blipFill rotWithShape="1">
          <a:blip r:embed="rId3">
            <a:alphaModFix/>
          </a:blip>
          <a:srcRect b="0" l="0" r="0" t="0"/>
          <a:stretch/>
        </p:blipFill>
        <p:spPr>
          <a:xfrm>
            <a:off x="4895122" y="1640501"/>
            <a:ext cx="3963857" cy="238601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51"/>
          <p:cNvPicPr preferRelativeResize="0"/>
          <p:nvPr/>
        </p:nvPicPr>
        <p:blipFill rotWithShape="1">
          <a:blip r:embed="rId3">
            <a:alphaModFix/>
          </a:blip>
          <a:srcRect b="0" l="0" r="0" t="0"/>
          <a:stretch/>
        </p:blipFill>
        <p:spPr>
          <a:xfrm>
            <a:off x="5429250" y="4676775"/>
            <a:ext cx="3067050" cy="466725"/>
          </a:xfrm>
          <a:prstGeom prst="rect">
            <a:avLst/>
          </a:prstGeom>
          <a:noFill/>
          <a:ln>
            <a:noFill/>
          </a:ln>
        </p:spPr>
      </p:pic>
      <p:pic>
        <p:nvPicPr>
          <p:cNvPr id="488" name="Google Shape;488;p51"/>
          <p:cNvPicPr preferRelativeResize="0"/>
          <p:nvPr/>
        </p:nvPicPr>
        <p:blipFill rotWithShape="1">
          <a:blip r:embed="rId4">
            <a:alphaModFix/>
          </a:blip>
          <a:srcRect b="0" l="0" r="0" t="0"/>
          <a:stretch/>
        </p:blipFill>
        <p:spPr>
          <a:xfrm>
            <a:off x="1233487" y="209550"/>
            <a:ext cx="6677025" cy="42100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2"/>
          <p:cNvSpPr txBox="1"/>
          <p:nvPr/>
        </p:nvSpPr>
        <p:spPr>
          <a:xfrm>
            <a:off x="208093" y="1264443"/>
            <a:ext cx="4363907"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ES" sz="1400" u="none" cap="none" strike="noStrike">
                <a:solidFill>
                  <a:srgbClr val="404040"/>
                </a:solidFill>
                <a:latin typeface="Arial"/>
                <a:ea typeface="Arial"/>
                <a:cs typeface="Arial"/>
                <a:sym typeface="Arial"/>
              </a:rPr>
              <a:t>CRM ANALÍTICO</a:t>
            </a:r>
            <a:endParaRPr b="1" sz="1400">
              <a:solidFill>
                <a:srgbClr val="404040"/>
              </a:solidFill>
              <a:latin typeface="Arial"/>
              <a:ea typeface="Arial"/>
              <a:cs typeface="Arial"/>
              <a:sym typeface="Arial"/>
            </a:endParaRPr>
          </a:p>
          <a:p>
            <a:pPr indent="0" lvl="0" marL="0" marR="0" rtl="0" algn="just">
              <a:spcBef>
                <a:spcPts val="0"/>
              </a:spcBef>
              <a:spcAft>
                <a:spcPts val="0"/>
              </a:spcAft>
              <a:buNone/>
            </a:pPr>
            <a:r>
              <a:t/>
            </a:r>
            <a:endParaRPr b="0" i="0" sz="1400" u="none" cap="none" strike="noStrike">
              <a:solidFill>
                <a:srgbClr val="404040"/>
              </a:solidFill>
              <a:latin typeface="Arial"/>
              <a:ea typeface="Arial"/>
              <a:cs typeface="Arial"/>
              <a:sym typeface="Arial"/>
            </a:endParaRPr>
          </a:p>
          <a:p>
            <a:pPr indent="-285750" lvl="0" marL="285750" marR="0" rtl="0" algn="just">
              <a:spcBef>
                <a:spcPts val="0"/>
              </a:spcBef>
              <a:spcAft>
                <a:spcPts val="0"/>
              </a:spcAft>
              <a:buClr>
                <a:srgbClr val="404040"/>
              </a:buClr>
              <a:buSzPts val="1400"/>
              <a:buFont typeface="Arial"/>
              <a:buChar char="•"/>
            </a:pPr>
            <a:r>
              <a:rPr b="0" i="0" lang="es-ES" sz="1400" cap="none" strike="noStrike">
                <a:solidFill>
                  <a:srgbClr val="404040"/>
                </a:solidFill>
                <a:latin typeface="Arial"/>
                <a:ea typeface="Arial"/>
                <a:cs typeface="Arial"/>
                <a:sym typeface="Arial"/>
              </a:rPr>
              <a:t>Se centra en medir y comparar</a:t>
            </a:r>
            <a:r>
              <a:rPr lang="es-ES" sz="1400">
                <a:solidFill>
                  <a:srgbClr val="404040"/>
                </a:solidFill>
                <a:latin typeface="Arial"/>
                <a:ea typeface="Arial"/>
                <a:cs typeface="Arial"/>
                <a:sym typeface="Arial"/>
              </a:rPr>
              <a:t> las interacciones y reacciones de los clientes a través de prácticas de Business Intelligence. </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Emplea a</a:t>
            </a:r>
            <a:r>
              <a:rPr b="0" i="0" lang="es-ES" sz="1400" u="none" cap="none" strike="noStrike">
                <a:solidFill>
                  <a:srgbClr val="404040"/>
                </a:solidFill>
                <a:latin typeface="Arial"/>
                <a:ea typeface="Arial"/>
                <a:cs typeface="Arial"/>
                <a:sym typeface="Arial"/>
              </a:rPr>
              <a:t>plicaciones informáticas orientadas a extraer</a:t>
            </a:r>
            <a:endParaRPr/>
          </a:p>
          <a:p>
            <a:pPr indent="-285750" lvl="0" marL="2857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conocimiento mediante técnicas de interpretación de tendencias para volúmenes de datos.</a:t>
            </a:r>
            <a:endParaRPr/>
          </a:p>
          <a:p>
            <a:pPr indent="-285750" lvl="0" marL="2857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Mide campañas de marketing, eficiencia de la fuerza de venta, consecuencias del accionar competitivo, niveles de servicio e índices de satisfacción de clientes.</a:t>
            </a:r>
            <a:endParaRPr/>
          </a:p>
          <a:p>
            <a:pPr indent="-196850" lvl="0" marL="285750" marR="0" rtl="0" algn="just">
              <a:spcBef>
                <a:spcPts val="0"/>
              </a:spcBef>
              <a:spcAft>
                <a:spcPts val="0"/>
              </a:spcAft>
              <a:buClr>
                <a:schemeClr val="dk1"/>
              </a:buClr>
              <a:buSzPts val="1400"/>
              <a:buFont typeface="Arial"/>
              <a:buNone/>
            </a:pPr>
            <a:r>
              <a:t/>
            </a:r>
            <a:endParaRPr b="0" i="0" sz="1400" u="none" cap="none" strike="noStrike">
              <a:solidFill>
                <a:srgbClr val="404040"/>
              </a:solidFill>
              <a:latin typeface="Arial"/>
              <a:ea typeface="Arial"/>
              <a:cs typeface="Arial"/>
              <a:sym typeface="Arial"/>
            </a:endParaRPr>
          </a:p>
        </p:txBody>
      </p:sp>
      <p:sp>
        <p:nvSpPr>
          <p:cNvPr id="494" name="Google Shape;494;p52"/>
          <p:cNvSpPr txBox="1"/>
          <p:nvPr/>
        </p:nvSpPr>
        <p:spPr>
          <a:xfrm>
            <a:off x="6363430" y="3911322"/>
            <a:ext cx="26853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ES" sz="1000">
                <a:solidFill>
                  <a:srgbClr val="538CD5"/>
                </a:solidFill>
                <a:latin typeface="Calibri"/>
                <a:ea typeface="Calibri"/>
                <a:cs typeface="Calibri"/>
                <a:sym typeface="Calibri"/>
              </a:rPr>
              <a:t>https://n9.cl/x5sw</a:t>
            </a:r>
            <a:endParaRPr/>
          </a:p>
        </p:txBody>
      </p:sp>
      <p:pic>
        <p:nvPicPr>
          <p:cNvPr descr="CRM Analítico | Principales características y funciones" id="495" name="Google Shape;495;p52"/>
          <p:cNvPicPr preferRelativeResize="0"/>
          <p:nvPr/>
        </p:nvPicPr>
        <p:blipFill rotWithShape="1">
          <a:blip r:embed="rId3">
            <a:alphaModFix/>
          </a:blip>
          <a:srcRect b="0" l="0" r="0" t="0"/>
          <a:stretch/>
        </p:blipFill>
        <p:spPr>
          <a:xfrm>
            <a:off x="4876800" y="1437679"/>
            <a:ext cx="4039554" cy="252472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53"/>
          <p:cNvPicPr preferRelativeResize="0"/>
          <p:nvPr/>
        </p:nvPicPr>
        <p:blipFill rotWithShape="1">
          <a:blip r:embed="rId3">
            <a:alphaModFix/>
          </a:blip>
          <a:srcRect b="0" l="0" r="0" t="0"/>
          <a:stretch/>
        </p:blipFill>
        <p:spPr>
          <a:xfrm>
            <a:off x="965248" y="87357"/>
            <a:ext cx="6585083" cy="4133830"/>
          </a:xfrm>
          <a:prstGeom prst="rect">
            <a:avLst/>
          </a:prstGeom>
          <a:noFill/>
          <a:ln>
            <a:noFill/>
          </a:ln>
        </p:spPr>
      </p:pic>
      <p:sp>
        <p:nvSpPr>
          <p:cNvPr id="501" name="Google Shape;501;p53"/>
          <p:cNvSpPr/>
          <p:nvPr/>
        </p:nvSpPr>
        <p:spPr>
          <a:xfrm>
            <a:off x="4798423" y="748937"/>
            <a:ext cx="252548" cy="226423"/>
          </a:xfrm>
          <a:prstGeom prst="star5">
            <a:avLst>
              <a:gd fmla="val 19098" name="adj"/>
              <a:gd fmla="val 105146" name="hf"/>
              <a:gd fmla="val 110557" name="vf"/>
            </a:avLst>
          </a:prstGeom>
          <a:solidFill>
            <a:srgbClr val="FFFF00"/>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4"/>
          <p:cNvSpPr txBox="1"/>
          <p:nvPr/>
        </p:nvSpPr>
        <p:spPr>
          <a:xfrm>
            <a:off x="237066" y="1095110"/>
            <a:ext cx="8794044" cy="37548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s-ES" sz="1400" u="none" cap="none" strike="noStrike">
                <a:solidFill>
                  <a:srgbClr val="404040"/>
                </a:solidFill>
                <a:latin typeface="Arial"/>
                <a:ea typeface="Arial"/>
                <a:cs typeface="Arial"/>
                <a:sym typeface="Arial"/>
              </a:rPr>
              <a:t>De acuerdo con la compañía Salesforce, para implementar un CRM se requiere de 8 pasos:</a:t>
            </a:r>
            <a:endParaRPr/>
          </a:p>
          <a:p>
            <a:pPr indent="0" lvl="0" marL="0" marR="0" rtl="0" algn="just">
              <a:spcBef>
                <a:spcPts val="0"/>
              </a:spcBef>
              <a:spcAft>
                <a:spcPts val="0"/>
              </a:spcAft>
              <a:buNone/>
            </a:pPr>
            <a:r>
              <a:t/>
            </a:r>
            <a:endParaRPr b="1" sz="1400">
              <a:solidFill>
                <a:srgbClr val="404040"/>
              </a:solidFill>
              <a:latin typeface="Arial"/>
              <a:ea typeface="Arial"/>
              <a:cs typeface="Arial"/>
              <a:sym typeface="Arial"/>
            </a:endParaRPr>
          </a:p>
          <a:p>
            <a:pPr indent="0" lvl="0" marL="0" marR="0" rtl="0" algn="just">
              <a:spcBef>
                <a:spcPts val="0"/>
              </a:spcBef>
              <a:spcAft>
                <a:spcPts val="0"/>
              </a:spcAft>
              <a:buNone/>
            </a:pPr>
            <a:r>
              <a:rPr b="1" i="0" lang="es-ES" sz="1400" u="none" cap="none" strike="noStrike">
                <a:solidFill>
                  <a:srgbClr val="404040"/>
                </a:solidFill>
                <a:latin typeface="Arial"/>
                <a:ea typeface="Arial"/>
                <a:cs typeface="Arial"/>
                <a:sym typeface="Arial"/>
              </a:rPr>
              <a:t>1. </a:t>
            </a:r>
            <a:r>
              <a:rPr i="0" lang="es-ES" sz="1400" u="none" cap="none" strike="noStrike">
                <a:solidFill>
                  <a:srgbClr val="404040"/>
                </a:solidFill>
                <a:latin typeface="Arial"/>
                <a:ea typeface="Arial"/>
                <a:cs typeface="Arial"/>
                <a:sym typeface="Arial"/>
              </a:rPr>
              <a:t>Análisis y Mapeo del negocio: Para ello, en un párrafo no más de 1 página. De respuesta a las siguientes preguntas:</a:t>
            </a:r>
            <a:endParaRPr/>
          </a:p>
          <a:p>
            <a:pPr indent="-285750" lvl="1" marL="7429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¿Cuál es la necesidad de la empresa para implementar un CRM?</a:t>
            </a:r>
            <a:endParaRPr/>
          </a:p>
          <a:p>
            <a:pPr indent="-285750" lvl="1" marL="742950" marR="0" rtl="0" algn="just">
              <a:spcBef>
                <a:spcPts val="0"/>
              </a:spcBef>
              <a:spcAft>
                <a:spcPts val="0"/>
              </a:spcAft>
              <a:buClr>
                <a:srgbClr val="404040"/>
              </a:buClr>
              <a:buSzPts val="1400"/>
              <a:buFont typeface="Arial"/>
              <a:buChar char="•"/>
            </a:pPr>
            <a:r>
              <a:rPr b="0" i="0" lang="es-ES" sz="1400" u="none" cap="none" strike="noStrike">
                <a:solidFill>
                  <a:srgbClr val="404040"/>
                </a:solidFill>
                <a:latin typeface="Arial"/>
                <a:ea typeface="Arial"/>
                <a:cs typeface="Arial"/>
                <a:sym typeface="Arial"/>
              </a:rPr>
              <a:t>¿Cómo es el proceso actual de gestión de relaciones con el cliente?</a:t>
            </a:r>
            <a:endParaRPr/>
          </a:p>
          <a:p>
            <a:pPr indent="-285750" lvl="1" marL="742950" marR="0" rtl="0" algn="just">
              <a:spcBef>
                <a:spcPts val="0"/>
              </a:spcBef>
              <a:spcAft>
                <a:spcPts val="0"/>
              </a:spcAft>
              <a:buClr>
                <a:srgbClr val="222222"/>
              </a:buClr>
              <a:buSzPts val="1400"/>
              <a:buFont typeface="Arial"/>
              <a:buChar char="•"/>
            </a:pPr>
            <a:r>
              <a:rPr b="0" i="0" lang="es-ES" sz="1400" u="none" cap="none" strike="noStrike">
                <a:solidFill>
                  <a:srgbClr val="222222"/>
                </a:solidFill>
                <a:latin typeface="Arial"/>
                <a:ea typeface="Arial"/>
                <a:cs typeface="Arial"/>
                <a:sym typeface="Arial"/>
              </a:rPr>
              <a:t>¿Cuáles son las características del mercado en que tu empresa actúa?</a:t>
            </a:r>
            <a:endParaRPr/>
          </a:p>
          <a:p>
            <a:pPr indent="-285750" lvl="1" marL="742950" marR="0" rtl="0" algn="just">
              <a:spcBef>
                <a:spcPts val="0"/>
              </a:spcBef>
              <a:spcAft>
                <a:spcPts val="0"/>
              </a:spcAft>
              <a:buClr>
                <a:srgbClr val="222222"/>
              </a:buClr>
              <a:buSzPts val="1400"/>
              <a:buFont typeface="Arial"/>
              <a:buChar char="•"/>
            </a:pPr>
            <a:r>
              <a:rPr b="0" i="0" lang="es-ES" sz="1400" u="none" cap="none" strike="noStrike">
                <a:solidFill>
                  <a:srgbClr val="222222"/>
                </a:solidFill>
                <a:latin typeface="Arial"/>
                <a:ea typeface="Arial"/>
                <a:cs typeface="Arial"/>
                <a:sym typeface="Arial"/>
              </a:rPr>
              <a:t>¿Cómo pretende satisfacer la necesidad?</a:t>
            </a:r>
            <a:endParaRPr b="0" i="0" sz="1400" u="none" cap="none" strike="noStrike">
              <a:solidFill>
                <a:srgbClr val="222222"/>
              </a:solidFill>
              <a:latin typeface="Arial"/>
              <a:ea typeface="Arial"/>
              <a:cs typeface="Arial"/>
              <a:sym typeface="Arial"/>
            </a:endParaRPr>
          </a:p>
          <a:p>
            <a:pPr indent="0" lvl="1" marL="457200" marR="0" rtl="0" algn="just">
              <a:spcBef>
                <a:spcPts val="0"/>
              </a:spcBef>
              <a:spcAft>
                <a:spcPts val="0"/>
              </a:spcAft>
              <a:buNone/>
            </a:pPr>
            <a:r>
              <a:t/>
            </a:r>
            <a:endParaRPr b="0" i="0" sz="1400" u="none" cap="none" strike="noStrike">
              <a:solidFill>
                <a:srgbClr val="222222"/>
              </a:solidFill>
              <a:latin typeface="Arial"/>
              <a:ea typeface="Arial"/>
              <a:cs typeface="Arial"/>
              <a:sym typeface="Arial"/>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2. </a:t>
            </a:r>
            <a:r>
              <a:rPr b="0" i="0" lang="es-ES" sz="1400" u="none" cap="none" strike="noStrike">
                <a:solidFill>
                  <a:srgbClr val="222222"/>
                </a:solidFill>
                <a:latin typeface="Arial"/>
                <a:ea typeface="Arial"/>
                <a:cs typeface="Arial"/>
                <a:sym typeface="Arial"/>
              </a:rPr>
              <a:t>Definición de los objetivos: Define si la empresa precisa aumentar la retención de clientes, crecer en la calificación de leads y rentabilidad o si precisa reducir costos de alguna área específica. Define 1 objetivo general y 2 específicos.</a:t>
            </a:r>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3. </a:t>
            </a:r>
            <a:r>
              <a:rPr b="0" i="0" lang="es-ES" sz="1400" u="none" cap="none" strike="noStrike">
                <a:solidFill>
                  <a:srgbClr val="222222"/>
                </a:solidFill>
                <a:latin typeface="Arial"/>
                <a:ea typeface="Arial"/>
                <a:cs typeface="Arial"/>
                <a:sym typeface="Arial"/>
              </a:rPr>
              <a:t>Define las actividades a realizar y los responsables para comenzar a trabajar en la propuesta. </a:t>
            </a:r>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4. </a:t>
            </a:r>
            <a:r>
              <a:rPr b="0" i="0" lang="es-ES" sz="1400" u="none" cap="none" strike="noStrike">
                <a:solidFill>
                  <a:srgbClr val="222222"/>
                </a:solidFill>
                <a:latin typeface="Arial"/>
                <a:ea typeface="Arial"/>
                <a:cs typeface="Arial"/>
                <a:sym typeface="Arial"/>
              </a:rPr>
              <a:t>Elección del tipo de CRM que será implementado: Selecciona si será  CRM On-Premise o CRM Cloud, y cuál será el CRM a emplear. </a:t>
            </a:r>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5. </a:t>
            </a:r>
            <a:r>
              <a:rPr b="0" i="0" lang="es-ES" sz="1400" u="none" cap="none" strike="noStrike">
                <a:solidFill>
                  <a:srgbClr val="222222"/>
                </a:solidFill>
                <a:latin typeface="Arial"/>
                <a:ea typeface="Arial"/>
                <a:cs typeface="Arial"/>
                <a:sym typeface="Arial"/>
              </a:rPr>
              <a:t>Mapeo del proceso: </a:t>
            </a:r>
            <a:r>
              <a:rPr b="0" i="0" lang="es-ES" sz="1400" u="none" cap="none" strike="noStrike">
                <a:solidFill>
                  <a:schemeClr val="dk1"/>
                </a:solidFill>
                <a:latin typeface="Arial"/>
                <a:ea typeface="Arial"/>
                <a:cs typeface="Arial"/>
                <a:sym typeface="Arial"/>
              </a:rPr>
              <a:t>Flujograma</a:t>
            </a:r>
            <a:r>
              <a:rPr b="0" i="0" lang="es-ES" sz="1400" u="none" cap="none" strike="noStrike">
                <a:solidFill>
                  <a:srgbClr val="222222"/>
                </a:solidFill>
                <a:latin typeface="Arial"/>
                <a:ea typeface="Arial"/>
                <a:cs typeface="Arial"/>
                <a:sym typeface="Arial"/>
              </a:rPr>
              <a:t>, actividades y responsables del proceso propuesta CRM. </a:t>
            </a:r>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6. </a:t>
            </a:r>
            <a:r>
              <a:rPr b="0" i="0" lang="es-ES" sz="1400" u="none" cap="none" strike="noStrike">
                <a:solidFill>
                  <a:srgbClr val="222222"/>
                </a:solidFill>
                <a:latin typeface="Arial"/>
                <a:ea typeface="Arial"/>
                <a:cs typeface="Arial"/>
                <a:sym typeface="Arial"/>
              </a:rPr>
              <a:t>Implementación de la herramienta de CRM elegida.</a:t>
            </a:r>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7. </a:t>
            </a:r>
            <a:r>
              <a:rPr b="0" i="0" lang="es-ES" sz="1400" u="none" cap="none" strike="noStrike">
                <a:solidFill>
                  <a:srgbClr val="222222"/>
                </a:solidFill>
                <a:latin typeface="Arial"/>
                <a:ea typeface="Arial"/>
                <a:cs typeface="Arial"/>
                <a:sym typeface="Arial"/>
              </a:rPr>
              <a:t>Presentación de la nueva cultura empresarial y entrenamiento del equipo.</a:t>
            </a:r>
            <a:endParaRPr/>
          </a:p>
          <a:p>
            <a:pPr indent="0" lvl="1" marL="0" marR="0" rtl="0" algn="just">
              <a:spcBef>
                <a:spcPts val="0"/>
              </a:spcBef>
              <a:spcAft>
                <a:spcPts val="0"/>
              </a:spcAft>
              <a:buNone/>
            </a:pPr>
            <a:r>
              <a:rPr b="1" i="0" lang="es-ES" sz="1400" u="none" cap="none" strike="noStrike">
                <a:solidFill>
                  <a:srgbClr val="222222"/>
                </a:solidFill>
                <a:latin typeface="Arial"/>
                <a:ea typeface="Arial"/>
                <a:cs typeface="Arial"/>
                <a:sym typeface="Arial"/>
              </a:rPr>
              <a:t>8. </a:t>
            </a:r>
            <a:r>
              <a:rPr b="0" i="0" lang="es-ES" sz="1400" u="none" cap="none" strike="noStrike">
                <a:solidFill>
                  <a:srgbClr val="222222"/>
                </a:solidFill>
                <a:latin typeface="Arial"/>
                <a:ea typeface="Arial"/>
                <a:cs typeface="Arial"/>
                <a:sym typeface="Arial"/>
              </a:rPr>
              <a:t>Manutención y monitoreo de la herramienta.</a:t>
            </a:r>
            <a:endParaRPr/>
          </a:p>
        </p:txBody>
      </p:sp>
      <p:sp>
        <p:nvSpPr>
          <p:cNvPr id="507" name="Google Shape;507;p54"/>
          <p:cNvSpPr txBox="1"/>
          <p:nvPr/>
        </p:nvSpPr>
        <p:spPr>
          <a:xfrm>
            <a:off x="189045" y="249495"/>
            <a:ext cx="83889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1"/>
                </a:solidFill>
                <a:latin typeface="Calibri"/>
                <a:ea typeface="Calibri"/>
                <a:cs typeface="Calibri"/>
                <a:sym typeface="Calibri"/>
              </a:rPr>
              <a:t>PASOS DE IMPLEMENTACIÓN CRM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5"/>
          <p:cNvSpPr txBox="1"/>
          <p:nvPr/>
        </p:nvSpPr>
        <p:spPr>
          <a:xfrm>
            <a:off x="189045" y="249495"/>
            <a:ext cx="83889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1"/>
                </a:solidFill>
                <a:latin typeface="Calibri"/>
                <a:ea typeface="Calibri"/>
                <a:cs typeface="Calibri"/>
                <a:sym typeface="Calibri"/>
              </a:rPr>
              <a:t>SAV</a:t>
            </a:r>
            <a:endParaRPr/>
          </a:p>
        </p:txBody>
      </p:sp>
      <p:sp>
        <p:nvSpPr>
          <p:cNvPr id="513" name="Google Shape;513;p55"/>
          <p:cNvSpPr txBox="1"/>
          <p:nvPr/>
        </p:nvSpPr>
        <p:spPr>
          <a:xfrm>
            <a:off x="263204" y="1104334"/>
            <a:ext cx="8388992"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404040"/>
                </a:solidFill>
                <a:latin typeface="Arial"/>
                <a:ea typeface="Arial"/>
                <a:cs typeface="Arial"/>
                <a:sym typeface="Arial"/>
              </a:rPr>
              <a:t>SAV</a:t>
            </a:r>
            <a:r>
              <a:rPr b="1" i="0" lang="es-ES" sz="1400" u="none" cap="none" strike="noStrike">
                <a:solidFill>
                  <a:srgbClr val="404040"/>
                </a:solidFill>
                <a:latin typeface="Arial"/>
                <a:ea typeface="Arial"/>
                <a:cs typeface="Arial"/>
                <a:sym typeface="Arial"/>
              </a:rPr>
              <a:t> (Sistema Automatizado de Ventas) </a:t>
            </a:r>
            <a:r>
              <a:rPr lang="es-ES" sz="1400">
                <a:solidFill>
                  <a:srgbClr val="404040"/>
                </a:solidFill>
                <a:latin typeface="Arial"/>
                <a:ea typeface="Arial"/>
                <a:cs typeface="Arial"/>
                <a:sym typeface="Arial"/>
              </a:rPr>
              <a:t>Según Gómez, Y. (S.F.), guarda, usa y emite información sobre clientes, proveedores, vendedores, artículos, ventas, compras, deudas a pagar y a cobrar, fabricación de artículos, imprime facturas, remisiones, pedidos, presupuestos, notas de envío, así como también información y estadísticas de la empresa. </a:t>
            </a:r>
            <a:endParaRPr b="0" i="0" sz="1400" u="none" cap="none" strike="noStrike">
              <a:solidFill>
                <a:srgbClr val="404040"/>
              </a:solidFill>
              <a:latin typeface="Arial"/>
              <a:ea typeface="Arial"/>
              <a:cs typeface="Arial"/>
              <a:sym typeface="Arial"/>
            </a:endParaRPr>
          </a:p>
        </p:txBody>
      </p:sp>
      <p:pic>
        <p:nvPicPr>
          <p:cNvPr id="514" name="Google Shape;514;p55"/>
          <p:cNvPicPr preferRelativeResize="0"/>
          <p:nvPr/>
        </p:nvPicPr>
        <p:blipFill rotWithShape="1">
          <a:blip r:embed="rId3">
            <a:alphaModFix/>
          </a:blip>
          <a:srcRect b="0" l="0" r="0" t="0"/>
          <a:stretch/>
        </p:blipFill>
        <p:spPr>
          <a:xfrm>
            <a:off x="1497465" y="1941255"/>
            <a:ext cx="5772150" cy="2971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6"/>
          <p:cNvSpPr txBox="1"/>
          <p:nvPr/>
        </p:nvSpPr>
        <p:spPr>
          <a:xfrm>
            <a:off x="382868" y="249495"/>
            <a:ext cx="715179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chemeClr val="lt1"/>
                </a:solidFill>
                <a:latin typeface="Calibri"/>
                <a:ea typeface="Calibri"/>
                <a:cs typeface="Calibri"/>
                <a:sym typeface="Calibri"/>
              </a:rPr>
              <a:t>SAV: Plataforma</a:t>
            </a:r>
            <a:endParaRPr/>
          </a:p>
        </p:txBody>
      </p:sp>
      <p:sp>
        <p:nvSpPr>
          <p:cNvPr id="520" name="Google Shape;520;p56"/>
          <p:cNvSpPr txBox="1"/>
          <p:nvPr/>
        </p:nvSpPr>
        <p:spPr>
          <a:xfrm>
            <a:off x="189044" y="1379659"/>
            <a:ext cx="8388992" cy="307777"/>
          </a:xfrm>
          <a:prstGeom prst="rect">
            <a:avLst/>
          </a:prstGeom>
          <a:noFill/>
          <a:ln>
            <a:noFill/>
          </a:ln>
        </p:spPr>
        <p:txBody>
          <a:bodyPr anchorCtr="0" anchor="t" bIns="45700" lIns="91425" spcFirstLastPara="1" rIns="91425" wrap="square" tIns="45700">
            <a:spAutoFit/>
          </a:bodyPr>
          <a:lstStyle/>
          <a:p>
            <a:pPr indent="-196850" lvl="0" marL="285750" marR="0" rtl="0" algn="just">
              <a:spcBef>
                <a:spcPts val="0"/>
              </a:spcBef>
              <a:spcAft>
                <a:spcPts val="0"/>
              </a:spcAft>
              <a:buClr>
                <a:schemeClr val="dk1"/>
              </a:buClr>
              <a:buSzPts val="1400"/>
              <a:buFont typeface="Noto Sans Symbols"/>
              <a:buNone/>
            </a:pPr>
            <a:r>
              <a:t/>
            </a:r>
            <a:endParaRPr b="0" i="0" sz="1400" u="none" cap="none" strike="noStrike">
              <a:solidFill>
                <a:srgbClr val="404040"/>
              </a:solidFill>
              <a:latin typeface="Arial"/>
              <a:ea typeface="Arial"/>
              <a:cs typeface="Arial"/>
              <a:sym typeface="Arial"/>
            </a:endParaRPr>
          </a:p>
        </p:txBody>
      </p:sp>
      <p:sp>
        <p:nvSpPr>
          <p:cNvPr id="521" name="Google Shape;521;p56"/>
          <p:cNvSpPr txBox="1"/>
          <p:nvPr/>
        </p:nvSpPr>
        <p:spPr>
          <a:xfrm>
            <a:off x="80114" y="1125200"/>
            <a:ext cx="8388992"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s-ES" sz="1400" u="none" cap="none" strike="noStrike">
                <a:solidFill>
                  <a:srgbClr val="404040"/>
                </a:solidFill>
                <a:latin typeface="Arial"/>
                <a:ea typeface="Arial"/>
                <a:cs typeface="Arial"/>
                <a:sym typeface="Arial"/>
              </a:rPr>
              <a:t>En definitiva un </a:t>
            </a:r>
            <a:r>
              <a:rPr lang="es-ES" sz="1400">
                <a:solidFill>
                  <a:srgbClr val="404040"/>
                </a:solidFill>
                <a:latin typeface="Arial"/>
                <a:ea typeface="Arial"/>
                <a:cs typeface="Arial"/>
                <a:sym typeface="Arial"/>
              </a:rPr>
              <a:t>SAV</a:t>
            </a:r>
            <a:r>
              <a:rPr b="0" i="0" lang="es-ES" sz="1400" u="none" cap="none" strike="noStrike">
                <a:solidFill>
                  <a:srgbClr val="404040"/>
                </a:solidFill>
                <a:latin typeface="Arial"/>
                <a:ea typeface="Arial"/>
                <a:cs typeface="Arial"/>
                <a:sym typeface="Arial"/>
              </a:rPr>
              <a:t> debe permitir:</a:t>
            </a:r>
            <a:endParaRPr/>
          </a:p>
          <a:p>
            <a:pPr indent="0" lvl="0" marL="0" marR="0" rtl="0" algn="just">
              <a:spcBef>
                <a:spcPts val="0"/>
              </a:spcBef>
              <a:spcAft>
                <a:spcPts val="0"/>
              </a:spcAft>
              <a:buNone/>
            </a:pPr>
            <a:r>
              <a:t/>
            </a:r>
            <a:endParaRPr sz="1400">
              <a:solidFill>
                <a:srgbClr val="404040"/>
              </a:solidFill>
              <a:latin typeface="Arial"/>
              <a:ea typeface="Arial"/>
              <a:cs typeface="Arial"/>
              <a:sym typeface="Arial"/>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Automatizar los procesos, simplificando el trabajo y reduciendo los procesos manuales. </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Ahorra tiempo.</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Aumenta las ventas.</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Brinda respuesta rápida y reducción del porcentaje de errores.</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Mejora el servicio al cliente.</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Agiliza la búsqueda de posibles contactos clientes.</a:t>
            </a:r>
            <a:endParaRPr/>
          </a:p>
          <a:p>
            <a:pPr indent="-285750" lvl="0" marL="285750" marR="0" rtl="0" algn="just">
              <a:spcBef>
                <a:spcPts val="0"/>
              </a:spcBef>
              <a:spcAft>
                <a:spcPts val="0"/>
              </a:spcAft>
              <a:buClr>
                <a:srgbClr val="404040"/>
              </a:buClr>
              <a:buSzPts val="1400"/>
              <a:buFont typeface="Arial"/>
              <a:buChar char="•"/>
            </a:pPr>
            <a:r>
              <a:rPr lang="es-ES" sz="1400">
                <a:solidFill>
                  <a:srgbClr val="404040"/>
                </a:solidFill>
                <a:latin typeface="Arial"/>
                <a:ea typeface="Arial"/>
                <a:cs typeface="Arial"/>
                <a:sym typeface="Arial"/>
              </a:rPr>
              <a:t>Permite brindar atención automática y personalizada. </a:t>
            </a:r>
            <a:endParaRPr/>
          </a:p>
          <a:p>
            <a:pPr indent="-196850" lvl="0" marL="285750" marR="0" rtl="0" algn="just">
              <a:spcBef>
                <a:spcPts val="0"/>
              </a:spcBef>
              <a:spcAft>
                <a:spcPts val="0"/>
              </a:spcAft>
              <a:buClr>
                <a:schemeClr val="dk1"/>
              </a:buClr>
              <a:buSzPts val="1400"/>
              <a:buFont typeface="Arial"/>
              <a:buNone/>
            </a:pPr>
            <a:r>
              <a:t/>
            </a:r>
            <a:endParaRPr sz="1400">
              <a:solidFill>
                <a:srgbClr val="404040"/>
              </a:solidFill>
              <a:latin typeface="Arial"/>
              <a:ea typeface="Arial"/>
              <a:cs typeface="Arial"/>
              <a:sym typeface="Arial"/>
            </a:endParaRPr>
          </a:p>
          <a:p>
            <a:pPr indent="-196850" lvl="0" marL="285750" marR="0" rtl="0" algn="just">
              <a:spcBef>
                <a:spcPts val="0"/>
              </a:spcBef>
              <a:spcAft>
                <a:spcPts val="0"/>
              </a:spcAft>
              <a:buClr>
                <a:schemeClr val="dk1"/>
              </a:buClr>
              <a:buSzPts val="1400"/>
              <a:buFont typeface="Arial"/>
              <a:buNone/>
            </a:pPr>
            <a:r>
              <a:t/>
            </a:r>
            <a:endParaRPr sz="1400">
              <a:solidFill>
                <a:srgbClr val="404040"/>
              </a:solidFill>
              <a:latin typeface="Arial"/>
              <a:ea typeface="Arial"/>
              <a:cs typeface="Arial"/>
              <a:sym typeface="Arial"/>
            </a:endParaRPr>
          </a:p>
          <a:p>
            <a:pPr indent="-196850" lvl="0" marL="285750" marR="0" rtl="0" algn="just">
              <a:spcBef>
                <a:spcPts val="0"/>
              </a:spcBef>
              <a:spcAft>
                <a:spcPts val="0"/>
              </a:spcAft>
              <a:buClr>
                <a:schemeClr val="dk1"/>
              </a:buClr>
              <a:buSzPts val="1400"/>
              <a:buFont typeface="Arial"/>
              <a:buNone/>
            </a:pPr>
            <a:r>
              <a:t/>
            </a:r>
            <a:endParaRPr b="0" i="0" sz="1400" u="none" cap="none" strike="noStrike">
              <a:solidFill>
                <a:srgbClr val="404040"/>
              </a:solidFill>
              <a:latin typeface="Arial"/>
              <a:ea typeface="Arial"/>
              <a:cs typeface="Arial"/>
              <a:sym typeface="Arial"/>
            </a:endParaRPr>
          </a:p>
          <a:p>
            <a:pPr indent="-196850" lvl="0" marL="285750" marR="0" rtl="0" algn="just">
              <a:spcBef>
                <a:spcPts val="0"/>
              </a:spcBef>
              <a:spcAft>
                <a:spcPts val="0"/>
              </a:spcAft>
              <a:buClr>
                <a:schemeClr val="dk1"/>
              </a:buClr>
              <a:buSzPts val="1400"/>
              <a:buFont typeface="Noto Sans Symbols"/>
              <a:buNone/>
            </a:pPr>
            <a:r>
              <a:t/>
            </a:r>
            <a:endParaRPr b="0" i="0" sz="1400" u="none" cap="none" strike="noStrike">
              <a:solidFill>
                <a:srgbClr val="404040"/>
              </a:solidFill>
              <a:latin typeface="Arial"/>
              <a:ea typeface="Arial"/>
              <a:cs typeface="Arial"/>
              <a:sym typeface="Arial"/>
            </a:endParaRPr>
          </a:p>
        </p:txBody>
      </p:sp>
      <p:pic>
        <p:nvPicPr>
          <p:cNvPr descr="El Sistema Automatizado de Ventas por Internet - YouTube" id="522" name="Google Shape;522;p56"/>
          <p:cNvPicPr preferRelativeResize="0"/>
          <p:nvPr/>
        </p:nvPicPr>
        <p:blipFill rotWithShape="1">
          <a:blip r:embed="rId3">
            <a:alphaModFix/>
          </a:blip>
          <a:srcRect b="0" l="0" r="0" t="0"/>
          <a:stretch/>
        </p:blipFill>
        <p:spPr>
          <a:xfrm>
            <a:off x="4869391" y="2714625"/>
            <a:ext cx="4131733" cy="2324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57"/>
          <p:cNvPicPr preferRelativeResize="0"/>
          <p:nvPr/>
        </p:nvPicPr>
        <p:blipFill rotWithShape="1">
          <a:blip r:embed="rId3">
            <a:alphaModFix/>
          </a:blip>
          <a:srcRect b="0" l="0" r="0" t="0"/>
          <a:stretch/>
        </p:blipFill>
        <p:spPr>
          <a:xfrm>
            <a:off x="422856" y="632116"/>
            <a:ext cx="7711142" cy="3879268"/>
          </a:xfrm>
          <a:prstGeom prst="rect">
            <a:avLst/>
          </a:prstGeom>
          <a:noFill/>
          <a:ln>
            <a:noFill/>
          </a:ln>
        </p:spPr>
      </p:pic>
      <p:sp>
        <p:nvSpPr>
          <p:cNvPr id="528" name="Google Shape;528;p57"/>
          <p:cNvSpPr txBox="1"/>
          <p:nvPr/>
        </p:nvSpPr>
        <p:spPr>
          <a:xfrm>
            <a:off x="247879" y="4294373"/>
            <a:ext cx="88079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https://www.youtube.com/watch?v=VaRjjiq8yGc&amp;ab_channel=WhatsAutoApp</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https://www.youtube.com/watch?v=BbneyhlwNcA&amp;ab_channel=FLORPE%C3%91A</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https://www.youtube.com/watch?v=7GB-QFxjO9U&amp;t=303s&amp;ab_channel=SoyJuanLuis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8"/>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¿QUÉ SON LIBRETAS DE SERVICIO AL CLIENTE?</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534" name="Google Shape;534;p58"/>
          <p:cNvSpPr txBox="1"/>
          <p:nvPr/>
        </p:nvSpPr>
        <p:spPr>
          <a:xfrm>
            <a:off x="248355" y="1210923"/>
            <a:ext cx="8354733"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Son instrumentos de evaluación diseñados por la empresa que suministran datos de su desempeño desde el punto de vista del cliente. La libreta de calificaciones es dejada a disposición del cliente para que éste, si así lo decide, califique el desempeño de la organización con respecto a la prestación de sus servicios.</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Para diseñar una libreta de calificaciones deben definirse cuatro tipos de información: </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Los atributos claves del servicio: Son los temas o materias que el cliente mentalmente califica en cada momento de verdad.</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La conveniencia relativa e importancia de cada atributo para el cliente: Es necesario identificar qué tan importante es un atributo para el cliente.</a:t>
            </a:r>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Los puntajes de la compañía sobre dichos atributos, y los atributos y puntajes de la compañía si se pueden aplicar: se requiere asignar puntajes y conocer la calificación que el cliente asigna a nuestro desempeño frente a cada uno de esos atributos.</a:t>
            </a:r>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9"/>
          <p:cNvSpPr txBox="1"/>
          <p:nvPr/>
        </p:nvSpPr>
        <p:spPr>
          <a:xfrm>
            <a:off x="382867" y="1139"/>
            <a:ext cx="835473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CULTURA DE EVALUACIÓN DE SERVICIO </a:t>
            </a:r>
            <a:endParaRPr/>
          </a:p>
          <a:p>
            <a:pPr indent="0" lvl="0" marL="0" marR="0" rtl="0" algn="ctr">
              <a:spcBef>
                <a:spcPts val="0"/>
              </a:spcBef>
              <a:spcAft>
                <a:spcPts val="0"/>
              </a:spcAft>
              <a:buNone/>
            </a:pPr>
            <a:r>
              <a:rPr b="1" lang="es-ES" sz="3000">
                <a:solidFill>
                  <a:schemeClr val="lt1"/>
                </a:solidFill>
                <a:latin typeface="Calibri"/>
                <a:ea typeface="Calibri"/>
                <a:cs typeface="Calibri"/>
                <a:sym typeface="Calibri"/>
              </a:rPr>
              <a:t>AL CLIENTE</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540" name="Google Shape;540;p59"/>
          <p:cNvSpPr txBox="1"/>
          <p:nvPr/>
        </p:nvSpPr>
        <p:spPr>
          <a:xfrm>
            <a:off x="248355" y="1210923"/>
            <a:ext cx="8354733"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La evaluación del servicio debe constituirse en un valor para la organización que genere acciones de mejora día a día. Para evaluar el servicio al cliente, hay instrumentos de información primaria sistematizada y retroinformación informal.</a:t>
            </a:r>
            <a:endParaRPr/>
          </a:p>
          <a:p>
            <a:pPr indent="-209550" lvl="0" marL="285750" marR="0" rtl="0" algn="just">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graphicFrame>
        <p:nvGraphicFramePr>
          <p:cNvPr id="541" name="Google Shape;541;p59"/>
          <p:cNvGraphicFramePr/>
          <p:nvPr/>
        </p:nvGraphicFramePr>
        <p:xfrm>
          <a:off x="296107" y="2086182"/>
          <a:ext cx="3000000" cy="3000000"/>
        </p:xfrm>
        <a:graphic>
          <a:graphicData uri="http://schemas.openxmlformats.org/drawingml/2006/table">
            <a:tbl>
              <a:tblPr bandRow="1" firstRow="1">
                <a:noFill/>
                <a:tableStyleId>{C7C94CD1-5576-4471-984B-9885A0AA5219}</a:tableStyleId>
              </a:tblPr>
              <a:tblGrid>
                <a:gridCol w="2622800"/>
                <a:gridCol w="2767900"/>
              </a:tblGrid>
              <a:tr h="370850">
                <a:tc>
                  <a:txBody>
                    <a:bodyPr/>
                    <a:lstStyle/>
                    <a:p>
                      <a:pPr indent="0" lvl="0" marL="0" marR="0" rtl="0" algn="ctr">
                        <a:spcBef>
                          <a:spcPts val="0"/>
                        </a:spcBef>
                        <a:spcAft>
                          <a:spcPts val="0"/>
                        </a:spcAft>
                        <a:buNone/>
                      </a:pPr>
                      <a:r>
                        <a:rPr lang="es-ES" sz="1400" u="none" cap="none" strike="noStrike"/>
                        <a:t>Instrumentos Información primaria sistematizada</a:t>
                      </a:r>
                      <a:endParaRPr sz="1400" u="none" cap="none" strike="noStrike"/>
                    </a:p>
                  </a:txBody>
                  <a:tcPr marT="45725" marB="45725" marR="91450" marL="91450"/>
                </a:tc>
                <a:tc>
                  <a:txBody>
                    <a:bodyPr/>
                    <a:lstStyle/>
                    <a:p>
                      <a:pPr indent="0" lvl="0" marL="0" marR="0" rtl="0" algn="ctr">
                        <a:spcBef>
                          <a:spcPts val="0"/>
                        </a:spcBef>
                        <a:spcAft>
                          <a:spcPts val="0"/>
                        </a:spcAft>
                        <a:buNone/>
                      </a:pPr>
                      <a:r>
                        <a:rPr lang="es-ES" sz="1400" u="none" cap="none" strike="noStrike"/>
                        <a:t>Instrumentos para retroinformación informal</a:t>
                      </a:r>
                      <a:endParaRPr sz="1400" u="none" cap="none" strike="noStrike"/>
                    </a:p>
                  </a:txBody>
                  <a:tcPr marT="45725" marB="45725" marR="91450" marL="91450"/>
                </a:tc>
              </a:tr>
              <a:tr h="370850">
                <a:tc>
                  <a:txBody>
                    <a:bodyPr/>
                    <a:lstStyle/>
                    <a:p>
                      <a:pPr indent="0" lvl="0" marL="0" marR="0" rtl="0" algn="l">
                        <a:spcBef>
                          <a:spcPts val="0"/>
                        </a:spcBef>
                        <a:spcAft>
                          <a:spcPts val="0"/>
                        </a:spcAft>
                        <a:buNone/>
                      </a:pPr>
                      <a:r>
                        <a:rPr lang="es-ES" sz="1400" u="none" cap="none" strike="noStrike"/>
                        <a:t>Grupos focos</a:t>
                      </a:r>
                      <a:endParaRPr sz="1400"/>
                    </a:p>
                  </a:txBody>
                  <a:tcPr marT="45725" marB="45725" marR="91450" marL="91450"/>
                </a:tc>
                <a:tc>
                  <a:txBody>
                    <a:bodyPr/>
                    <a:lstStyle/>
                    <a:p>
                      <a:pPr indent="0" lvl="0" marL="0" marR="0" rtl="0" algn="l">
                        <a:spcBef>
                          <a:spcPts val="0"/>
                        </a:spcBef>
                        <a:spcAft>
                          <a:spcPts val="0"/>
                        </a:spcAft>
                        <a:buNone/>
                      </a:pPr>
                      <a:r>
                        <a:rPr lang="es-ES" sz="1400"/>
                        <a:t>Conceptos verbales de los clientes.</a:t>
                      </a:r>
                      <a:endParaRPr sz="1400"/>
                    </a:p>
                  </a:txBody>
                  <a:tcPr marT="45725" marB="45725" marR="91450" marL="91450"/>
                </a:tc>
              </a:tr>
              <a:tr h="370850">
                <a:tc>
                  <a:txBody>
                    <a:bodyPr/>
                    <a:lstStyle/>
                    <a:p>
                      <a:pPr indent="0" lvl="0" marL="0" marR="0" rtl="0" algn="l">
                        <a:spcBef>
                          <a:spcPts val="0"/>
                        </a:spcBef>
                        <a:spcAft>
                          <a:spcPts val="0"/>
                        </a:spcAft>
                        <a:buNone/>
                      </a:pPr>
                      <a:r>
                        <a:rPr lang="es-ES" sz="1400"/>
                        <a:t>Entrevistas individuales</a:t>
                      </a:r>
                      <a:endParaRPr sz="1400"/>
                    </a:p>
                  </a:txBody>
                  <a:tcPr marT="45725" marB="45725" marR="91450" marL="91450"/>
                </a:tc>
                <a:tc>
                  <a:txBody>
                    <a:bodyPr/>
                    <a:lstStyle/>
                    <a:p>
                      <a:pPr indent="0" lvl="0" marL="0" marR="0" rtl="0" algn="l">
                        <a:spcBef>
                          <a:spcPts val="0"/>
                        </a:spcBef>
                        <a:spcAft>
                          <a:spcPts val="0"/>
                        </a:spcAft>
                        <a:buNone/>
                      </a:pPr>
                      <a:r>
                        <a:rPr lang="es-ES" sz="1400"/>
                        <a:t>Formato y tacos de papel en blanco</a:t>
                      </a:r>
                      <a:endParaRPr sz="1400"/>
                    </a:p>
                  </a:txBody>
                  <a:tcPr marT="45725" marB="45725" marR="91450" marL="91450"/>
                </a:tc>
              </a:tr>
              <a:tr h="370850">
                <a:tc>
                  <a:txBody>
                    <a:bodyPr/>
                    <a:lstStyle/>
                    <a:p>
                      <a:pPr indent="0" lvl="0" marL="0" marR="0" rtl="0" algn="l">
                        <a:spcBef>
                          <a:spcPts val="0"/>
                        </a:spcBef>
                        <a:spcAft>
                          <a:spcPts val="0"/>
                        </a:spcAft>
                        <a:buNone/>
                      </a:pPr>
                      <a:r>
                        <a:rPr lang="es-ES" sz="1400"/>
                        <a:t>Encuestas</a:t>
                      </a:r>
                      <a:endParaRPr sz="1400"/>
                    </a:p>
                  </a:txBody>
                  <a:tcPr marT="45725" marB="45725" marR="91450" marL="91450"/>
                </a:tc>
                <a:tc>
                  <a:txBody>
                    <a:bodyPr/>
                    <a:lstStyle/>
                    <a:p>
                      <a:pPr indent="0" lvl="0" marL="0" marR="0" rtl="0" algn="l">
                        <a:spcBef>
                          <a:spcPts val="0"/>
                        </a:spcBef>
                        <a:spcAft>
                          <a:spcPts val="0"/>
                        </a:spcAft>
                        <a:buNone/>
                      </a:pPr>
                      <a:r>
                        <a:rPr lang="es-ES" sz="1400"/>
                        <a:t>Buzones</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lang="es-ES" sz="1400"/>
                        <a:t>Libreta de calificaciones</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es-ES" sz="1400"/>
                        <a:t>Líneas telefónicas gratuitas para el cliente</a:t>
                      </a:r>
                      <a:endParaRPr sz="1400"/>
                    </a:p>
                  </a:txBody>
                  <a:tcPr marT="45725" marB="45725" marR="91450" marL="91450"/>
                </a:tc>
              </a:tr>
              <a:tr h="3708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rPr lang="es-ES" sz="1400"/>
                        <a:t>Correos electrónicos</a:t>
                      </a:r>
                      <a:endParaRPr sz="1400"/>
                    </a:p>
                  </a:txBody>
                  <a:tcPr marT="45725" marB="45725" marR="91450" marL="91450"/>
                </a:tc>
              </a:tr>
            </a:tbl>
          </a:graphicData>
        </a:graphic>
      </p:graphicFrame>
      <p:grpSp>
        <p:nvGrpSpPr>
          <p:cNvPr id="542" name="Google Shape;542;p59"/>
          <p:cNvGrpSpPr/>
          <p:nvPr/>
        </p:nvGrpSpPr>
        <p:grpSpPr>
          <a:xfrm>
            <a:off x="6142110" y="2199628"/>
            <a:ext cx="2460978" cy="2101706"/>
            <a:chOff x="1920305" y="1375113"/>
            <a:chExt cx="4311162" cy="2984371"/>
          </a:xfrm>
        </p:grpSpPr>
        <p:pic>
          <p:nvPicPr>
            <p:cNvPr id="543" name="Google Shape;543;p59"/>
            <p:cNvPicPr preferRelativeResize="0"/>
            <p:nvPr/>
          </p:nvPicPr>
          <p:blipFill rotWithShape="1">
            <a:blip r:embed="rId3">
              <a:alphaModFix/>
            </a:blip>
            <a:srcRect b="0" l="0" r="0" t="0"/>
            <a:stretch/>
          </p:blipFill>
          <p:spPr>
            <a:xfrm>
              <a:off x="1950787" y="1555766"/>
              <a:ext cx="1481035" cy="1481035"/>
            </a:xfrm>
            <a:prstGeom prst="rect">
              <a:avLst/>
            </a:prstGeom>
            <a:noFill/>
            <a:ln>
              <a:noFill/>
            </a:ln>
          </p:spPr>
        </p:pic>
        <p:pic>
          <p:nvPicPr>
            <p:cNvPr descr="Imagen que contiene rojo&#10;&#10;Descripción generada automáticamente" id="544" name="Google Shape;544;p59"/>
            <p:cNvPicPr preferRelativeResize="0"/>
            <p:nvPr/>
          </p:nvPicPr>
          <p:blipFill rotWithShape="1">
            <a:blip r:embed="rId4">
              <a:alphaModFix/>
            </a:blip>
            <a:srcRect b="0" l="0" r="0" t="0"/>
            <a:stretch/>
          </p:blipFill>
          <p:spPr>
            <a:xfrm>
              <a:off x="1920305" y="3090319"/>
              <a:ext cx="1403497" cy="1052623"/>
            </a:xfrm>
            <a:prstGeom prst="rect">
              <a:avLst/>
            </a:prstGeom>
            <a:noFill/>
            <a:ln>
              <a:noFill/>
            </a:ln>
          </p:spPr>
        </p:pic>
        <p:pic>
          <p:nvPicPr>
            <p:cNvPr descr="Tacos de Papel -Notas de Papel- Anotadores - Tono gráfico" id="545" name="Google Shape;545;p59"/>
            <p:cNvPicPr preferRelativeResize="0"/>
            <p:nvPr/>
          </p:nvPicPr>
          <p:blipFill rotWithShape="1">
            <a:blip r:embed="rId5">
              <a:alphaModFix/>
            </a:blip>
            <a:srcRect b="0" l="0" r="0" t="0"/>
            <a:stretch/>
          </p:blipFill>
          <p:spPr>
            <a:xfrm>
              <a:off x="3891631" y="1375113"/>
              <a:ext cx="1715206" cy="1715206"/>
            </a:xfrm>
            <a:prstGeom prst="rect">
              <a:avLst/>
            </a:prstGeom>
            <a:noFill/>
            <a:ln>
              <a:noFill/>
            </a:ln>
          </p:spPr>
        </p:pic>
        <p:pic>
          <p:nvPicPr>
            <p:cNvPr descr="Help Desk Ticketing System | Support Ticket System | ActivDesk" id="546" name="Google Shape;546;p59"/>
            <p:cNvPicPr preferRelativeResize="0"/>
            <p:nvPr/>
          </p:nvPicPr>
          <p:blipFill rotWithShape="1">
            <a:blip r:embed="rId6">
              <a:alphaModFix/>
            </a:blip>
            <a:srcRect b="0" l="0" r="0" t="0"/>
            <a:stretch/>
          </p:blipFill>
          <p:spPr>
            <a:xfrm>
              <a:off x="3431822" y="2964891"/>
              <a:ext cx="2799645" cy="1394593"/>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a:off x="1637413" y="319415"/>
            <a:ext cx="5686021" cy="426179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60"/>
          <p:cNvPicPr preferRelativeResize="0"/>
          <p:nvPr/>
        </p:nvPicPr>
        <p:blipFill rotWithShape="1">
          <a:blip r:embed="rId3">
            <a:alphaModFix/>
          </a:blip>
          <a:srcRect b="0" l="0" r="0" t="0"/>
          <a:stretch/>
        </p:blipFill>
        <p:spPr>
          <a:xfrm>
            <a:off x="976312" y="852487"/>
            <a:ext cx="7191375" cy="34385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id="556" name="Google Shape;556;p61"/>
          <p:cNvPicPr preferRelativeResize="0"/>
          <p:nvPr/>
        </p:nvPicPr>
        <p:blipFill rotWithShape="1">
          <a:blip r:embed="rId3">
            <a:alphaModFix/>
          </a:blip>
          <a:srcRect b="0" l="0" r="0" t="0"/>
          <a:stretch/>
        </p:blipFill>
        <p:spPr>
          <a:xfrm>
            <a:off x="192366" y="0"/>
            <a:ext cx="3560927" cy="4924305"/>
          </a:xfrm>
          <a:prstGeom prst="rect">
            <a:avLst/>
          </a:prstGeom>
          <a:noFill/>
          <a:ln>
            <a:noFill/>
          </a:ln>
        </p:spPr>
      </p:pic>
      <p:pic>
        <p:nvPicPr>
          <p:cNvPr id="557" name="Google Shape;557;p61"/>
          <p:cNvPicPr preferRelativeResize="0"/>
          <p:nvPr/>
        </p:nvPicPr>
        <p:blipFill rotWithShape="1">
          <a:blip r:embed="rId4">
            <a:alphaModFix/>
          </a:blip>
          <a:srcRect b="0" l="0" r="0" t="0"/>
          <a:stretch/>
        </p:blipFill>
        <p:spPr>
          <a:xfrm>
            <a:off x="4149466" y="0"/>
            <a:ext cx="4162425" cy="46958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Captura de pantalla de un celular&#10;&#10;Descripción generada automáticamente" id="562" name="Google Shape;562;p62"/>
          <p:cNvPicPr preferRelativeResize="0"/>
          <p:nvPr/>
        </p:nvPicPr>
        <p:blipFill rotWithShape="1">
          <a:blip r:embed="rId3">
            <a:alphaModFix/>
          </a:blip>
          <a:srcRect b="0" l="0" r="0" t="0"/>
          <a:stretch/>
        </p:blipFill>
        <p:spPr>
          <a:xfrm>
            <a:off x="1088786" y="0"/>
            <a:ext cx="6966427" cy="5143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p63"/>
          <p:cNvPicPr preferRelativeResize="0"/>
          <p:nvPr/>
        </p:nvPicPr>
        <p:blipFill rotWithShape="1">
          <a:blip r:embed="rId3">
            <a:alphaModFix/>
          </a:blip>
          <a:srcRect b="0" l="0" r="0" t="0"/>
          <a:stretch/>
        </p:blipFill>
        <p:spPr>
          <a:xfrm>
            <a:off x="2585588" y="0"/>
            <a:ext cx="3972824"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64"/>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NORMAS – SERVICIO AL CLIENTE</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573" name="Google Shape;573;p64"/>
          <p:cNvSpPr txBox="1"/>
          <p:nvPr/>
        </p:nvSpPr>
        <p:spPr>
          <a:xfrm>
            <a:off x="248355" y="1210923"/>
            <a:ext cx="8354733"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GTC-ISO 10002:2018 GESTIÓN DE LA CALIDAD. SATISFACCIÓN DEL CLIENTE. DIRECTRICES PARA EL TRATAMIENTO DE LAS QUEJAS Y RECLAMACIONES EN LAS ORGANIZACIONES.</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rgbClr val="000000"/>
                </a:solidFill>
                <a:latin typeface="Calibri"/>
                <a:ea typeface="Calibri"/>
                <a:cs typeface="Calibri"/>
                <a:sym typeface="Calibri"/>
              </a:rPr>
              <a:t>GTC-ISO 10002:2018 GESTIÓN DE LA CALIDAD. SATISFACCIÓN DEL CLIENTE. DIRECTRICES PARA LOS CÓDIGOS DE CONDUCTA DE LAS ORGANIZACIONES.</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chemeClr val="dk1"/>
                </a:solidFill>
                <a:latin typeface="Calibri"/>
                <a:ea typeface="Calibri"/>
                <a:cs typeface="Calibri"/>
                <a:sym typeface="Calibri"/>
              </a:rPr>
              <a:t>ISO 10003:2018 GESTIÓN DE LA CALIDAD — SATISFACCIÓN DEL CLIENTE — DIRECTRICES PARA LA RESOLUCIÓN DE CONFLICTOS DE FORMA EXTERNA A LAS ORGANIZACIONES.</a:t>
            </a:r>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lang="es-ES" sz="1400">
                <a:solidFill>
                  <a:srgbClr val="FF0000"/>
                </a:solidFill>
                <a:latin typeface="Calibri"/>
                <a:ea typeface="Calibri"/>
                <a:cs typeface="Calibri"/>
                <a:sym typeface="Calibri"/>
              </a:rPr>
              <a:t>NTC 9001:2015 SISTEMAS DE GESTIÓN DE CALIDAD.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65"/>
          <p:cNvPicPr preferRelativeResize="0"/>
          <p:nvPr/>
        </p:nvPicPr>
        <p:blipFill rotWithShape="1">
          <a:blip r:embed="rId3">
            <a:alphaModFix/>
          </a:blip>
          <a:srcRect b="0" l="0" r="0" t="0"/>
          <a:stretch/>
        </p:blipFill>
        <p:spPr>
          <a:xfrm>
            <a:off x="1264356" y="119817"/>
            <a:ext cx="6524977" cy="4600560"/>
          </a:xfrm>
          <a:prstGeom prst="rect">
            <a:avLst/>
          </a:prstGeom>
          <a:noFill/>
          <a:ln>
            <a:noFill/>
          </a:ln>
        </p:spPr>
      </p:pic>
      <p:sp>
        <p:nvSpPr>
          <p:cNvPr id="579" name="Google Shape;579;p65"/>
          <p:cNvSpPr txBox="1"/>
          <p:nvPr/>
        </p:nvSpPr>
        <p:spPr>
          <a:xfrm>
            <a:off x="1354667" y="4220170"/>
            <a:ext cx="74901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https://e-collection-icontec-org.bdigital.sena.edu.co/pdfview/viewer.aspx?locale=es-ES&amp;Q=50CB00B6F2CD6C3B10B0B4017D333BE2312408EA304CDFA9&amp;Req=</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6"/>
          <p:cNvSpPr txBox="1"/>
          <p:nvPr/>
        </p:nvSpPr>
        <p:spPr>
          <a:xfrm>
            <a:off x="0" y="227378"/>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ATENCIÓN Y SERVICIO AL CLIENTE INCLUYENTE </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585" name="Google Shape;585;p66"/>
          <p:cNvSpPr txBox="1"/>
          <p:nvPr/>
        </p:nvSpPr>
        <p:spPr>
          <a:xfrm>
            <a:off x="248355" y="1399499"/>
            <a:ext cx="4477881"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rgbClr val="000000"/>
                </a:solidFill>
                <a:latin typeface="Calibri"/>
                <a:ea typeface="Calibri"/>
                <a:cs typeface="Calibri"/>
                <a:sym typeface="Calibri"/>
              </a:rPr>
              <a:t>En Colombia, la Ley 1346 de julio 31 de 2009, ratificó la “Convención sobre los Derechos de las Personas con Discapacidad”1, adoptada por la Asamblea General de las Naciones Unidas, mediante la cual se garantiza la protección a los derechos de esta población (DNP).</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a:p>
            <a:pPr indent="0" lvl="0" marL="0" marR="0" rtl="0" algn="just">
              <a:spcBef>
                <a:spcPts val="0"/>
              </a:spcBef>
              <a:spcAft>
                <a:spcPts val="0"/>
              </a:spcAft>
              <a:buNone/>
            </a:pPr>
            <a:r>
              <a:rPr lang="es-ES" sz="1400">
                <a:solidFill>
                  <a:schemeClr val="dk1"/>
                </a:solidFill>
                <a:latin typeface="Calibri"/>
                <a:ea typeface="Calibri"/>
                <a:cs typeface="Calibri"/>
                <a:sym typeface="Calibri"/>
              </a:rPr>
              <a:t>El servicio y la atención incluyente, es el proceso que garantiza que las personas con discapacidad gocen de los mismos derechos, servicios y oportunidades que los demás, asegurando el goce efectivo de cada una de las necesidades humanas como la educación, la salud, el transporte etc. </a:t>
            </a:r>
            <a:endParaRPr/>
          </a:p>
        </p:txBody>
      </p:sp>
      <p:pic>
        <p:nvPicPr>
          <p:cNvPr descr="Vectores gratuitos de Braille, +30 Imágenes en formato AI, EPS" id="586" name="Google Shape;586;p66"/>
          <p:cNvPicPr preferRelativeResize="0"/>
          <p:nvPr/>
        </p:nvPicPr>
        <p:blipFill rotWithShape="1">
          <a:blip r:embed="rId3">
            <a:alphaModFix/>
          </a:blip>
          <a:srcRect b="0" l="0" r="0" t="0"/>
          <a:stretch/>
        </p:blipFill>
        <p:spPr>
          <a:xfrm>
            <a:off x="5122298" y="1122109"/>
            <a:ext cx="3232435" cy="32324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67"/>
          <p:cNvSpPr txBox="1"/>
          <p:nvPr/>
        </p:nvSpPr>
        <p:spPr>
          <a:xfrm>
            <a:off x="0" y="227378"/>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TIPOS DE DISCAPACIDAD</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592" name="Google Shape;592;p67"/>
          <p:cNvSpPr txBox="1"/>
          <p:nvPr/>
        </p:nvSpPr>
        <p:spPr>
          <a:xfrm>
            <a:off x="248355" y="1399499"/>
            <a:ext cx="447788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Discapacidad sensorial:</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p:txBody>
      </p:sp>
      <p:pic>
        <p:nvPicPr>
          <p:cNvPr descr="Un ciego cruzando la calle con etiquetas inteligentes y notificaciones de voz alrededor. entorno conveniente sin barreras como iot y concepto de ciudad inteligente. ilustración vectorial vector gratuito" id="593" name="Google Shape;593;p67"/>
          <p:cNvPicPr preferRelativeResize="0"/>
          <p:nvPr/>
        </p:nvPicPr>
        <p:blipFill rotWithShape="1">
          <a:blip r:embed="rId3">
            <a:alphaModFix/>
          </a:blip>
          <a:srcRect b="0" l="0" r="0" t="0"/>
          <a:stretch/>
        </p:blipFill>
        <p:spPr>
          <a:xfrm>
            <a:off x="146881" y="2072466"/>
            <a:ext cx="2993702" cy="1994208"/>
          </a:xfrm>
          <a:prstGeom prst="rect">
            <a:avLst/>
          </a:prstGeom>
          <a:noFill/>
          <a:ln>
            <a:noFill/>
          </a:ln>
        </p:spPr>
      </p:pic>
      <p:sp>
        <p:nvSpPr>
          <p:cNvPr id="594" name="Google Shape;594;p67"/>
          <p:cNvSpPr txBox="1"/>
          <p:nvPr/>
        </p:nvSpPr>
        <p:spPr>
          <a:xfrm>
            <a:off x="733922" y="3915086"/>
            <a:ext cx="2045368"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000000"/>
                </a:solidFill>
                <a:latin typeface="Calibri"/>
                <a:ea typeface="Calibri"/>
                <a:cs typeface="Calibri"/>
                <a:sym typeface="Calibri"/>
              </a:rPr>
              <a:t>Discapacidad visual </a:t>
            </a:r>
            <a:endParaRPr sz="1600">
              <a:solidFill>
                <a:schemeClr val="dk1"/>
              </a:solidFill>
              <a:latin typeface="Calibri"/>
              <a:ea typeface="Calibri"/>
              <a:cs typeface="Calibri"/>
              <a:sym typeface="Calibri"/>
            </a:endParaRPr>
          </a:p>
        </p:txBody>
      </p:sp>
      <p:pic>
        <p:nvPicPr>
          <p:cNvPr descr="Par de personas sordas hablando con gestos con las manos, oído enorme y mudo firmar en segundo plano. ilustración de vector de pérdida auditiva, comunicación, concepto de lenguaje de señas vector gratuito" id="595" name="Google Shape;595;p67"/>
          <p:cNvPicPr preferRelativeResize="0"/>
          <p:nvPr/>
        </p:nvPicPr>
        <p:blipFill rotWithShape="1">
          <a:blip r:embed="rId4">
            <a:alphaModFix/>
          </a:blip>
          <a:srcRect b="0" l="0" r="0" t="0"/>
          <a:stretch/>
        </p:blipFill>
        <p:spPr>
          <a:xfrm>
            <a:off x="2924123" y="1989946"/>
            <a:ext cx="2814481" cy="2064197"/>
          </a:xfrm>
          <a:prstGeom prst="rect">
            <a:avLst/>
          </a:prstGeom>
          <a:noFill/>
          <a:ln>
            <a:noFill/>
          </a:ln>
        </p:spPr>
      </p:pic>
      <p:sp>
        <p:nvSpPr>
          <p:cNvPr id="596" name="Google Shape;596;p67"/>
          <p:cNvSpPr txBox="1"/>
          <p:nvPr/>
        </p:nvSpPr>
        <p:spPr>
          <a:xfrm>
            <a:off x="3060035" y="3929599"/>
            <a:ext cx="2814481"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000000"/>
                </a:solidFill>
                <a:latin typeface="Calibri"/>
                <a:ea typeface="Calibri"/>
                <a:cs typeface="Calibri"/>
                <a:sym typeface="Calibri"/>
              </a:rPr>
              <a:t>Discapacidad auditiva/mudo </a:t>
            </a:r>
            <a:endParaRPr sz="1600">
              <a:solidFill>
                <a:schemeClr val="dk1"/>
              </a:solidFill>
              <a:latin typeface="Calibri"/>
              <a:ea typeface="Calibri"/>
              <a:cs typeface="Calibri"/>
              <a:sym typeface="Calibri"/>
            </a:endParaRPr>
          </a:p>
        </p:txBody>
      </p:sp>
      <p:pic>
        <p:nvPicPr>
          <p:cNvPr id="597" name="Google Shape;597;p67"/>
          <p:cNvPicPr preferRelativeResize="0"/>
          <p:nvPr/>
        </p:nvPicPr>
        <p:blipFill rotWithShape="1">
          <a:blip r:embed="rId5">
            <a:alphaModFix/>
          </a:blip>
          <a:srcRect b="0" l="0" r="0" t="0"/>
          <a:stretch/>
        </p:blipFill>
        <p:spPr>
          <a:xfrm>
            <a:off x="5874516" y="2471625"/>
            <a:ext cx="2797724" cy="1195890"/>
          </a:xfrm>
          <a:prstGeom prst="rect">
            <a:avLst/>
          </a:prstGeom>
          <a:noFill/>
          <a:ln>
            <a:noFill/>
          </a:ln>
        </p:spPr>
      </p:pic>
      <p:sp>
        <p:nvSpPr>
          <p:cNvPr id="598" name="Google Shape;598;p67"/>
          <p:cNvSpPr txBox="1"/>
          <p:nvPr/>
        </p:nvSpPr>
        <p:spPr>
          <a:xfrm>
            <a:off x="6521116" y="3915086"/>
            <a:ext cx="1764640"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600">
                <a:solidFill>
                  <a:srgbClr val="000000"/>
                </a:solidFill>
                <a:latin typeface="Calibri"/>
                <a:ea typeface="Calibri"/>
                <a:cs typeface="Calibri"/>
                <a:sym typeface="Calibri"/>
              </a:rPr>
              <a:t>Sordoceguera</a:t>
            </a:r>
            <a:endParaRPr sz="1600">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8"/>
          <p:cNvSpPr txBox="1"/>
          <p:nvPr/>
        </p:nvSpPr>
        <p:spPr>
          <a:xfrm>
            <a:off x="0" y="227378"/>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TIPOS DE DISCAPACIDAD</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604" name="Google Shape;604;p68"/>
          <p:cNvSpPr txBox="1"/>
          <p:nvPr/>
        </p:nvSpPr>
        <p:spPr>
          <a:xfrm>
            <a:off x="248355" y="1399499"/>
            <a:ext cx="447788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Discapacidad física o motora:</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p:txBody>
      </p:sp>
      <p:pic>
        <p:nvPicPr>
          <p:cNvPr id="605" name="Google Shape;605;p68"/>
          <p:cNvPicPr preferRelativeResize="0"/>
          <p:nvPr/>
        </p:nvPicPr>
        <p:blipFill rotWithShape="1">
          <a:blip r:embed="rId3">
            <a:alphaModFix/>
          </a:blip>
          <a:srcRect b="0" l="0" r="0" t="0"/>
          <a:stretch/>
        </p:blipFill>
        <p:spPr>
          <a:xfrm>
            <a:off x="3404936" y="1243041"/>
            <a:ext cx="3738813" cy="373881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9"/>
          <p:cNvSpPr txBox="1"/>
          <p:nvPr/>
        </p:nvSpPr>
        <p:spPr>
          <a:xfrm>
            <a:off x="0" y="227378"/>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TIPOS DE DISCAPACIDAD</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611" name="Google Shape;611;p69"/>
          <p:cNvSpPr txBox="1"/>
          <p:nvPr/>
        </p:nvSpPr>
        <p:spPr>
          <a:xfrm>
            <a:off x="248355" y="1399499"/>
            <a:ext cx="447788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Discapacidad cognitiva:</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p:txBody>
      </p:sp>
      <p:pic>
        <p:nvPicPr>
          <p:cNvPr id="612" name="Google Shape;612;p69"/>
          <p:cNvPicPr preferRelativeResize="0"/>
          <p:nvPr/>
        </p:nvPicPr>
        <p:blipFill rotWithShape="1">
          <a:blip r:embed="rId3">
            <a:alphaModFix/>
          </a:blip>
          <a:srcRect b="0" l="0" r="0" t="0"/>
          <a:stretch/>
        </p:blipFill>
        <p:spPr>
          <a:xfrm>
            <a:off x="3176336" y="1280690"/>
            <a:ext cx="3798971" cy="37989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nvSpPr>
        <p:spPr>
          <a:xfrm>
            <a:off x="382867" y="1139"/>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MOMENTOS DE VERDAD</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150" name="Google Shape;150;p7"/>
          <p:cNvSpPr txBox="1"/>
          <p:nvPr/>
        </p:nvSpPr>
        <p:spPr>
          <a:xfrm>
            <a:off x="281267" y="1269480"/>
            <a:ext cx="8653399"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s-ES" sz="1600" u="none" strike="noStrike">
                <a:solidFill>
                  <a:schemeClr val="dk1"/>
                </a:solidFill>
                <a:latin typeface="Calibri"/>
                <a:ea typeface="Calibri"/>
                <a:cs typeface="Calibri"/>
                <a:sym typeface="Calibri"/>
              </a:rPr>
              <a:t>Jan Carlzon (1991) expone que los momentos de verdad son cualquier instante en el que cliente y empresa entran en contacto, y que, con base en ese instante, el cliente se forma una idea de la empresa, de la calidad del servicio y hasta de la calidad del producto. </a:t>
            </a:r>
            <a:endParaRPr/>
          </a:p>
        </p:txBody>
      </p:sp>
      <p:pic>
        <p:nvPicPr>
          <p:cNvPr descr="Imagen que contiene reloj&#10;&#10;Descripción generada automáticamente" id="151" name="Google Shape;151;p7"/>
          <p:cNvPicPr preferRelativeResize="0"/>
          <p:nvPr/>
        </p:nvPicPr>
        <p:blipFill rotWithShape="1">
          <a:blip r:embed="rId3">
            <a:alphaModFix/>
          </a:blip>
          <a:srcRect b="0" l="0" r="0" t="0"/>
          <a:stretch/>
        </p:blipFill>
        <p:spPr>
          <a:xfrm>
            <a:off x="1113100" y="2100477"/>
            <a:ext cx="3429000" cy="2571750"/>
          </a:xfrm>
          <a:prstGeom prst="rect">
            <a:avLst/>
          </a:prstGeom>
          <a:noFill/>
          <a:ln>
            <a:noFill/>
          </a:ln>
        </p:spPr>
      </p:pic>
      <p:pic>
        <p:nvPicPr>
          <p:cNvPr descr="Imagen que contiene computadora&#10;&#10;Descripción generada automáticamente" id="152" name="Google Shape;152;p7"/>
          <p:cNvPicPr preferRelativeResize="0"/>
          <p:nvPr/>
        </p:nvPicPr>
        <p:blipFill rotWithShape="1">
          <a:blip r:embed="rId4">
            <a:alphaModFix/>
          </a:blip>
          <a:srcRect b="0" l="0" r="0" t="0"/>
          <a:stretch/>
        </p:blipFill>
        <p:spPr>
          <a:xfrm>
            <a:off x="5023883" y="2100477"/>
            <a:ext cx="3429000" cy="2571750"/>
          </a:xfrm>
          <a:prstGeom prst="rect">
            <a:avLst/>
          </a:prstGeom>
          <a:noFill/>
          <a:ln>
            <a:noFill/>
          </a:ln>
        </p:spPr>
      </p:pic>
      <p:sp>
        <p:nvSpPr>
          <p:cNvPr id="153" name="Google Shape;153;p7"/>
          <p:cNvSpPr txBox="1"/>
          <p:nvPr/>
        </p:nvSpPr>
        <p:spPr>
          <a:xfrm>
            <a:off x="6995655" y="4773029"/>
            <a:ext cx="214834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Calibri"/>
                <a:ea typeface="Calibri"/>
                <a:cs typeface="Calibri"/>
                <a:sym typeface="Calibri"/>
              </a:rPr>
              <a:t>Ver Vídeo </a:t>
            </a:r>
            <a:r>
              <a:rPr lang="es-ES" sz="1100" u="sng">
                <a:solidFill>
                  <a:schemeClr val="dk1"/>
                </a:solidFill>
                <a:latin typeface="Calibri"/>
                <a:ea typeface="Calibri"/>
                <a:cs typeface="Calibri"/>
                <a:sym typeface="Calibri"/>
                <a:hlinkClick r:id="rId5">
                  <a:extLst>
                    <a:ext uri="{A12FA001-AC4F-418D-AE19-62706E023703}">
                      <ahyp:hlinkClr val="tx"/>
                    </a:ext>
                  </a:extLst>
                </a:hlinkClick>
              </a:rPr>
              <a:t>https://cutt.ly/RfdboLA</a:t>
            </a:r>
            <a:r>
              <a:rPr lang="es-E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0"/>
          <p:cNvSpPr txBox="1"/>
          <p:nvPr/>
        </p:nvSpPr>
        <p:spPr>
          <a:xfrm>
            <a:off x="0" y="227378"/>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TIPOS DE DISCAPACIDAD</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618" name="Google Shape;618;p70"/>
          <p:cNvSpPr txBox="1"/>
          <p:nvPr/>
        </p:nvSpPr>
        <p:spPr>
          <a:xfrm>
            <a:off x="248355" y="1399499"/>
            <a:ext cx="447788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400">
                <a:solidFill>
                  <a:srgbClr val="000000"/>
                </a:solidFill>
                <a:latin typeface="Calibri"/>
                <a:ea typeface="Calibri"/>
                <a:cs typeface="Calibri"/>
                <a:sym typeface="Calibri"/>
              </a:rPr>
              <a:t>Discapacidad mental:</a:t>
            </a:r>
            <a:endParaRPr/>
          </a:p>
          <a:p>
            <a:pPr indent="0" lvl="0" marL="0" marR="0" rtl="0" algn="just">
              <a:spcBef>
                <a:spcPts val="0"/>
              </a:spcBef>
              <a:spcAft>
                <a:spcPts val="0"/>
              </a:spcAft>
              <a:buNone/>
            </a:pPr>
            <a:r>
              <a:t/>
            </a:r>
            <a:endParaRPr sz="1400">
              <a:solidFill>
                <a:srgbClr val="000000"/>
              </a:solidFill>
              <a:latin typeface="Calibri"/>
              <a:ea typeface="Calibri"/>
              <a:cs typeface="Calibri"/>
              <a:sym typeface="Calibri"/>
            </a:endParaRPr>
          </a:p>
        </p:txBody>
      </p:sp>
      <p:pic>
        <p:nvPicPr>
          <p:cNvPr descr="Colección de diferentes trastornos mentales vector gratuito" id="619" name="Google Shape;619;p70"/>
          <p:cNvPicPr preferRelativeResize="0"/>
          <p:nvPr/>
        </p:nvPicPr>
        <p:blipFill rotWithShape="1">
          <a:blip r:embed="rId3">
            <a:alphaModFix/>
          </a:blip>
          <a:srcRect b="0" l="0" r="0" t="0"/>
          <a:stretch/>
        </p:blipFill>
        <p:spPr>
          <a:xfrm>
            <a:off x="1852863" y="1229671"/>
            <a:ext cx="5700462" cy="379727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1"/>
          <p:cNvSpPr txBox="1"/>
          <p:nvPr/>
        </p:nvSpPr>
        <p:spPr>
          <a:xfrm>
            <a:off x="0" y="1231192"/>
            <a:ext cx="8650705" cy="353943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Constitución Política de Colombia. Art 13, 47, 54 y 68. </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Ley </a:t>
            </a:r>
            <a:r>
              <a:rPr lang="es-ES" sz="1400">
                <a:solidFill>
                  <a:srgbClr val="FF0000"/>
                </a:solidFill>
                <a:latin typeface="Calibri"/>
                <a:ea typeface="Calibri"/>
                <a:cs typeface="Calibri"/>
                <a:sym typeface="Calibri"/>
              </a:rPr>
              <a:t>1346 </a:t>
            </a:r>
            <a:r>
              <a:rPr lang="es-ES" sz="1400">
                <a:solidFill>
                  <a:schemeClr val="dk1"/>
                </a:solidFill>
                <a:latin typeface="Calibri"/>
                <a:ea typeface="Calibri"/>
                <a:cs typeface="Calibri"/>
                <a:sym typeface="Calibri"/>
              </a:rPr>
              <a:t>de julio 31 de 2009, ratificó la “Convención sobre los Derechos de las Personas con Discapacidad”, adoptada por la Asamblea General de las Naciones Unidas.</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 Ley </a:t>
            </a:r>
            <a:r>
              <a:rPr lang="es-ES" sz="1400">
                <a:solidFill>
                  <a:srgbClr val="FF0000"/>
                </a:solidFill>
                <a:latin typeface="Calibri"/>
                <a:ea typeface="Calibri"/>
                <a:cs typeface="Calibri"/>
                <a:sym typeface="Calibri"/>
              </a:rPr>
              <a:t>1618</a:t>
            </a:r>
            <a:r>
              <a:rPr lang="es-ES" sz="1400">
                <a:solidFill>
                  <a:schemeClr val="dk1"/>
                </a:solidFill>
                <a:latin typeface="Calibri"/>
                <a:ea typeface="Calibri"/>
                <a:cs typeface="Calibri"/>
                <a:sym typeface="Calibri"/>
              </a:rPr>
              <a:t> de 2013, #Por medio de la cual se establecen las disposiciones para garantizar el pleno ejercicio de los derechos de las personas con discapacidad.“https://discapacidadcolombia.com/index.php/legislacion/145-ley-estatutaria-1618-de-2013 </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Ley Antitrámites </a:t>
            </a:r>
            <a:r>
              <a:rPr lang="es-ES" sz="1400">
                <a:solidFill>
                  <a:srgbClr val="FF0000"/>
                </a:solidFill>
                <a:latin typeface="Calibri"/>
                <a:ea typeface="Calibri"/>
                <a:cs typeface="Calibri"/>
                <a:sym typeface="Calibri"/>
              </a:rPr>
              <a:t>(Decreto 19 de 2012), </a:t>
            </a:r>
            <a:r>
              <a:rPr lang="es-ES" sz="1400">
                <a:solidFill>
                  <a:schemeClr val="dk1"/>
                </a:solidFill>
                <a:latin typeface="Calibri"/>
                <a:ea typeface="Calibri"/>
                <a:cs typeface="Calibri"/>
                <a:sym typeface="Calibri"/>
              </a:rPr>
              <a:t>dispuso en el artículo 13 como deber de las entidades del Estado que cumplan funciones administrativas, “establecer mecanismos de atención preferencial a personas con algún tipo de discapacidad”.</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Norma Técnica Colombiana 5854 de Accesibilidad a Páginas Web y el Manual de Gobierno en Línea vigente, los cuales establecen los requisitos para garantizar el acceso universal a las páginas web en Colombia.</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Decreto 1538 de 2004 para realizar los ajustes requeridos para que las oficinas de atención al público cumplan con las normas mínimas de accesibilidad.</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Centro de relevo: Federación Nacional de Sordos de Colombia (Fenascol) y MinTic. </a:t>
            </a:r>
            <a:r>
              <a:rPr lang="es-ES" sz="1400" u="sng">
                <a:solidFill>
                  <a:schemeClr val="dk1"/>
                </a:solidFill>
                <a:latin typeface="Calibri"/>
                <a:ea typeface="Calibri"/>
                <a:cs typeface="Calibri"/>
                <a:sym typeface="Calibri"/>
                <a:hlinkClick r:id="rId3">
                  <a:extLst>
                    <a:ext uri="{A12FA001-AC4F-418D-AE19-62706E023703}">
                      <ahyp:hlinkClr val="tx"/>
                    </a:ext>
                  </a:extLst>
                </a:hlinkClick>
              </a:rPr>
              <a:t>https://centroderelevo.gov.co/632/w3-propertyvalue-15347.html</a:t>
            </a:r>
            <a:r>
              <a:rPr lang="es-E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2"/>
          <p:cNvSpPr txBox="1"/>
          <p:nvPr/>
        </p:nvSpPr>
        <p:spPr>
          <a:xfrm>
            <a:off x="0" y="227378"/>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ALGUNAS RECOMENDACIONES</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630" name="Google Shape;630;p72"/>
          <p:cNvSpPr txBox="1"/>
          <p:nvPr/>
        </p:nvSpPr>
        <p:spPr>
          <a:xfrm>
            <a:off x="248356" y="1399499"/>
            <a:ext cx="5875718" cy="375487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Hacer uso de las aplicaciones del </a:t>
            </a:r>
            <a:r>
              <a:rPr i="1" lang="es-ES" sz="1400">
                <a:solidFill>
                  <a:srgbClr val="000000"/>
                </a:solidFill>
                <a:latin typeface="Calibri"/>
                <a:ea typeface="Calibri"/>
                <a:cs typeface="Calibri"/>
                <a:sym typeface="Calibri"/>
              </a:rPr>
              <a:t>Centro de Relevo </a:t>
            </a:r>
            <a:r>
              <a:rPr lang="es-ES" sz="1400">
                <a:solidFill>
                  <a:srgbClr val="000000"/>
                </a:solidFill>
                <a:latin typeface="Calibri"/>
                <a:ea typeface="Calibri"/>
                <a:cs typeface="Calibri"/>
                <a:sym typeface="Calibri"/>
              </a:rPr>
              <a:t>para facilitar la atención y servicio al cliente. </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Formatos comprensibles y soporte tecnológico.</a:t>
            </a:r>
            <a:endParaRPr/>
          </a:p>
          <a:p>
            <a:pPr indent="-285750" lvl="0" marL="285750"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El ancho y el peso de las puertas.</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Los mostradores y ventanillas deben considerar el concepto de diseño universal, con el fin que las personas usuarias de sillas de ruedas y de talla baja.</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Alarmas tanto auditivas como visuales.</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La inclinación de las rampas.</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Sensibilización y capacitación de personal. </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Emplear el braille y la lengua de señas colombianas. </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Disponer de sillas y ventanillas prioritarias para las personas con discapacidad.</a:t>
            </a:r>
            <a:endParaRPr/>
          </a:p>
          <a:p>
            <a:pPr indent="-285750" lvl="0" marL="285750" marR="0" rtl="0" algn="just">
              <a:spcBef>
                <a:spcPts val="0"/>
              </a:spcBef>
              <a:spcAft>
                <a:spcPts val="0"/>
              </a:spcAft>
              <a:buClr>
                <a:srgbClr val="000000"/>
              </a:buClr>
              <a:buSzPts val="1400"/>
              <a:buFont typeface="Arial"/>
              <a:buChar char="•"/>
            </a:pPr>
            <a:r>
              <a:rPr lang="es-ES" sz="1400">
                <a:solidFill>
                  <a:srgbClr val="000000"/>
                </a:solidFill>
                <a:latin typeface="Calibri"/>
                <a:ea typeface="Calibri"/>
                <a:cs typeface="Calibri"/>
                <a:sym typeface="Calibri"/>
              </a:rPr>
              <a:t>Permitir el ingreso de perros guías o de apoyo, especialmente para las personas ciegas y sordociegas, así como el ingreso de familiares o cuidadores, cuando lo requiera.</a:t>
            </a:r>
            <a:endParaRPr/>
          </a:p>
          <a:p>
            <a:pPr indent="-196850" lvl="0" marL="285750" marR="0" rtl="0" algn="just">
              <a:spcBef>
                <a:spcPts val="0"/>
              </a:spcBef>
              <a:spcAft>
                <a:spcPts val="0"/>
              </a:spcAft>
              <a:buClr>
                <a:schemeClr val="dk1"/>
              </a:buClr>
              <a:buSzPts val="1400"/>
              <a:buFont typeface="Arial"/>
              <a:buNone/>
            </a:pPr>
            <a:r>
              <a:t/>
            </a:r>
            <a:endParaRPr sz="1400">
              <a:solidFill>
                <a:srgbClr val="000000"/>
              </a:solidFill>
              <a:latin typeface="Calibri"/>
              <a:ea typeface="Calibri"/>
              <a:cs typeface="Calibri"/>
              <a:sym typeface="Calibri"/>
            </a:endParaRPr>
          </a:p>
        </p:txBody>
      </p:sp>
      <p:pic>
        <p:nvPicPr>
          <p:cNvPr id="631" name="Google Shape;631;p72"/>
          <p:cNvPicPr preferRelativeResize="0"/>
          <p:nvPr/>
        </p:nvPicPr>
        <p:blipFill rotWithShape="1">
          <a:blip r:embed="rId3">
            <a:alphaModFix/>
          </a:blip>
          <a:srcRect b="0" l="0" r="0" t="0"/>
          <a:stretch/>
        </p:blipFill>
        <p:spPr>
          <a:xfrm>
            <a:off x="6469981" y="1162651"/>
            <a:ext cx="2129589" cy="2129589"/>
          </a:xfrm>
          <a:prstGeom prst="rect">
            <a:avLst/>
          </a:prstGeom>
          <a:noFill/>
          <a:ln>
            <a:noFill/>
          </a:ln>
        </p:spPr>
      </p:pic>
      <p:pic>
        <p:nvPicPr>
          <p:cNvPr descr="Guía Práctica de Accesibilidad" id="632" name="Google Shape;632;p72"/>
          <p:cNvPicPr preferRelativeResize="0"/>
          <p:nvPr/>
        </p:nvPicPr>
        <p:blipFill rotWithShape="1">
          <a:blip r:embed="rId4">
            <a:alphaModFix/>
          </a:blip>
          <a:srcRect b="0" l="0" r="0" t="0"/>
          <a:stretch/>
        </p:blipFill>
        <p:spPr>
          <a:xfrm>
            <a:off x="4795836" y="3430824"/>
            <a:ext cx="3348289" cy="171679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id="637" name="Google Shape;637;p73"/>
          <p:cNvPicPr preferRelativeResize="0"/>
          <p:nvPr/>
        </p:nvPicPr>
        <p:blipFill rotWithShape="1">
          <a:blip r:embed="rId3">
            <a:alphaModFix/>
          </a:blip>
          <a:srcRect b="0" l="0" r="0" t="0"/>
          <a:stretch/>
        </p:blipFill>
        <p:spPr>
          <a:xfrm>
            <a:off x="4292864" y="1395665"/>
            <a:ext cx="4466122" cy="2791326"/>
          </a:xfrm>
          <a:prstGeom prst="rect">
            <a:avLst/>
          </a:prstGeom>
          <a:noFill/>
          <a:ln>
            <a:noFill/>
          </a:ln>
        </p:spPr>
      </p:pic>
      <p:pic>
        <p:nvPicPr>
          <p:cNvPr id="638" name="Google Shape;638;p73"/>
          <p:cNvPicPr preferRelativeResize="0"/>
          <p:nvPr/>
        </p:nvPicPr>
        <p:blipFill rotWithShape="1">
          <a:blip r:embed="rId4">
            <a:alphaModFix/>
          </a:blip>
          <a:srcRect b="0" l="0" r="0" t="0"/>
          <a:stretch/>
        </p:blipFill>
        <p:spPr>
          <a:xfrm>
            <a:off x="367551" y="1852863"/>
            <a:ext cx="3555833" cy="20814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4"/>
          <p:cNvSpPr txBox="1"/>
          <p:nvPr/>
        </p:nvSpPr>
        <p:spPr>
          <a:xfrm>
            <a:off x="382867" y="195260"/>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BIBLIOGRAFÍA</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644" name="Google Shape;644;p74"/>
          <p:cNvSpPr txBox="1"/>
          <p:nvPr/>
        </p:nvSpPr>
        <p:spPr>
          <a:xfrm>
            <a:off x="248355" y="1210923"/>
            <a:ext cx="8354733" cy="183992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s-ES" sz="1400">
                <a:solidFill>
                  <a:schemeClr val="dk1"/>
                </a:solidFill>
                <a:latin typeface="Calibri"/>
                <a:ea typeface="Calibri"/>
                <a:cs typeface="Calibri"/>
                <a:sym typeface="Calibri"/>
              </a:rPr>
              <a:t>Macias, Mario Enrique. 2010.</a:t>
            </a:r>
            <a:r>
              <a:rPr lang="es-ES" sz="1400">
                <a:solidFill>
                  <a:schemeClr val="dk1"/>
                </a:solidFill>
                <a:latin typeface="Calibri"/>
                <a:ea typeface="Calibri"/>
                <a:cs typeface="Calibri"/>
                <a:sym typeface="Calibri"/>
              </a:rPr>
              <a:t> </a:t>
            </a:r>
            <a:r>
              <a:rPr i="1" lang="es-ES" sz="1400">
                <a:solidFill>
                  <a:schemeClr val="dk1"/>
                </a:solidFill>
                <a:latin typeface="Calibri"/>
                <a:ea typeface="Calibri"/>
                <a:cs typeface="Calibri"/>
                <a:sym typeface="Calibri"/>
              </a:rPr>
              <a:t>Gerencia del servicio, Alternativa para la competitividad. </a:t>
            </a:r>
            <a:r>
              <a:rPr lang="es-ES" sz="1400">
                <a:solidFill>
                  <a:schemeClr val="dk1"/>
                </a:solidFill>
                <a:latin typeface="Calibri"/>
                <a:ea typeface="Calibri"/>
                <a:cs typeface="Calibri"/>
                <a:sym typeface="Calibri"/>
              </a:rPr>
              <a:t>Bogotá : Ediciones de la U, 2010. ISBN 978-958-867-525-1.</a:t>
            </a:r>
            <a:endParaRPr/>
          </a:p>
          <a:p>
            <a:pPr indent="0" lvl="0" marL="0" marR="0" rtl="0" algn="l">
              <a:lnSpc>
                <a:spcPct val="107000"/>
              </a:lnSpc>
              <a:spcBef>
                <a:spcPts val="800"/>
              </a:spcBef>
              <a:spcAft>
                <a:spcPts val="0"/>
              </a:spcAft>
              <a:buNone/>
            </a:pPr>
            <a:r>
              <a:rPr lang="es-ES" sz="1400">
                <a:solidFill>
                  <a:schemeClr val="dk1"/>
                </a:solidFill>
                <a:latin typeface="Calibri"/>
                <a:ea typeface="Calibri"/>
                <a:cs typeface="Calibri"/>
                <a:sym typeface="Calibri"/>
              </a:rPr>
              <a:t>https://comunicaciones104.files.wordpress.com/2013/05/cortesia_telefonica.pdf</a:t>
            </a:r>
            <a:endParaRPr/>
          </a:p>
          <a:p>
            <a:pPr indent="0" lvl="0" marL="0" marR="0" rtl="0" algn="l">
              <a:lnSpc>
                <a:spcPct val="107000"/>
              </a:lnSpc>
              <a:spcBef>
                <a:spcPts val="800"/>
              </a:spcBef>
              <a:spcAft>
                <a:spcPts val="0"/>
              </a:spcAft>
              <a:buNone/>
            </a:pPr>
            <a:r>
              <a:rPr lang="es-ES" sz="1400">
                <a:solidFill>
                  <a:schemeClr val="dk1"/>
                </a:solidFill>
                <a:latin typeface="Calibri"/>
                <a:ea typeface="Calibri"/>
                <a:cs typeface="Calibri"/>
                <a:sym typeface="Calibri"/>
              </a:rPr>
              <a:t>https://www.mineducacion.gov.co/1759/articles-354029_recurso_1.pdf</a:t>
            </a:r>
            <a:endParaRPr/>
          </a:p>
          <a:p>
            <a:pPr indent="0" lvl="0" marL="0" marR="0" rtl="0" algn="l">
              <a:lnSpc>
                <a:spcPct val="107000"/>
              </a:lnSpc>
              <a:spcBef>
                <a:spcPts val="800"/>
              </a:spcBef>
              <a:spcAft>
                <a:spcPts val="0"/>
              </a:spcAft>
              <a:buNone/>
            </a:pPr>
            <a:r>
              <a:t/>
            </a:r>
            <a:endParaRPr sz="1400">
              <a:solidFill>
                <a:schemeClr val="dk1"/>
              </a:solidFill>
              <a:latin typeface="Calibri"/>
              <a:ea typeface="Calibri"/>
              <a:cs typeface="Calibri"/>
              <a:sym typeface="Calibri"/>
            </a:endParaRPr>
          </a:p>
          <a:p>
            <a:pPr indent="-209550" lvl="0" marL="285750" marR="0" rtl="0" algn="just">
              <a:spcBef>
                <a:spcPts val="80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nvSpPr>
        <p:spPr>
          <a:xfrm>
            <a:off x="382867" y="1139"/>
            <a:ext cx="835473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3000">
                <a:solidFill>
                  <a:schemeClr val="lt1"/>
                </a:solidFill>
                <a:latin typeface="Calibri"/>
                <a:ea typeface="Calibri"/>
                <a:cs typeface="Calibri"/>
                <a:sym typeface="Calibri"/>
              </a:rPr>
              <a:t>CICLO DEL SERVICIO</a:t>
            </a:r>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p:txBody>
      </p:sp>
      <p:sp>
        <p:nvSpPr>
          <p:cNvPr id="159" name="Google Shape;159;p8"/>
          <p:cNvSpPr txBox="1"/>
          <p:nvPr/>
        </p:nvSpPr>
        <p:spPr>
          <a:xfrm>
            <a:off x="0" y="1397282"/>
            <a:ext cx="8898700"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s-ES" sz="1600" u="none" strike="noStrike">
                <a:solidFill>
                  <a:schemeClr val="dk1"/>
                </a:solidFill>
                <a:latin typeface="Calibri"/>
                <a:ea typeface="Calibri"/>
                <a:cs typeface="Calibri"/>
                <a:sym typeface="Calibri"/>
              </a:rPr>
              <a:t>Es importante identificar los posibles momentos de verdad que pueda experimentar el cliente y actuar permanentemente bajo un plan que busque que esas experiencias del cliente sean positivas. A esta herramienta para el análisis, planeación y mejora de los momentos de verdad, se llama “EL CICLO DEL SERVICIO”.</a:t>
            </a:r>
            <a:endParaRPr/>
          </a:p>
          <a:p>
            <a:pPr indent="0" lvl="0" marL="0" marR="0" rtl="0" algn="just">
              <a:spcBef>
                <a:spcPts val="0"/>
              </a:spcBef>
              <a:spcAft>
                <a:spcPts val="0"/>
              </a:spcAft>
              <a:buNone/>
            </a:pPr>
            <a:r>
              <a:t/>
            </a:r>
            <a:endParaRPr i="1" sz="1600" u="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nvSpPr>
        <p:spPr>
          <a:xfrm>
            <a:off x="1293542" y="62265"/>
            <a:ext cx="6858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FF6600"/>
                </a:solidFill>
                <a:latin typeface="Work Sans"/>
                <a:ea typeface="Work Sans"/>
                <a:cs typeface="Work Sans"/>
                <a:sym typeface="Work Sans"/>
              </a:rPr>
              <a:t>HERRAMIENTAS PARA EL DISEÑO Y CONTROL </a:t>
            </a:r>
            <a:endParaRPr/>
          </a:p>
          <a:p>
            <a:pPr indent="0" lvl="0" marL="0" marR="0" rtl="0" algn="l">
              <a:spcBef>
                <a:spcPts val="0"/>
              </a:spcBef>
              <a:spcAft>
                <a:spcPts val="0"/>
              </a:spcAft>
              <a:buNone/>
            </a:pPr>
            <a:r>
              <a:rPr b="1" lang="es-ES" sz="1800">
                <a:solidFill>
                  <a:srgbClr val="FF6600"/>
                </a:solidFill>
                <a:latin typeface="Work Sans"/>
                <a:ea typeface="Work Sans"/>
                <a:cs typeface="Work Sans"/>
                <a:sym typeface="Work Sans"/>
              </a:rPr>
              <a:t>DE LA PRESTACIÓN DEL SERVICIO AL CLIENTE</a:t>
            </a:r>
            <a:endParaRPr/>
          </a:p>
        </p:txBody>
      </p:sp>
      <p:sp>
        <p:nvSpPr>
          <p:cNvPr id="165" name="Google Shape;165;p9"/>
          <p:cNvSpPr txBox="1"/>
          <p:nvPr/>
        </p:nvSpPr>
        <p:spPr>
          <a:xfrm>
            <a:off x="1990247" y="741493"/>
            <a:ext cx="4575528"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s-ES" sz="1400">
                <a:solidFill>
                  <a:srgbClr val="274FB2"/>
                </a:solidFill>
                <a:latin typeface="Work Sans"/>
                <a:ea typeface="Work Sans"/>
                <a:cs typeface="Work Sans"/>
                <a:sym typeface="Work Sans"/>
              </a:rPr>
              <a:t>Mapa de Experiencia del Cliente o Customer Journey Map</a:t>
            </a:r>
            <a:endParaRPr i="1" sz="1400">
              <a:solidFill>
                <a:srgbClr val="274FB2"/>
              </a:solidFill>
              <a:latin typeface="Calibri"/>
              <a:ea typeface="Calibri"/>
              <a:cs typeface="Calibri"/>
              <a:sym typeface="Calibri"/>
            </a:endParaRPr>
          </a:p>
        </p:txBody>
      </p:sp>
      <p:pic>
        <p:nvPicPr>
          <p:cNvPr descr="Resultado de imagen para El Mapa de Experiencia del Cliente o Customer Journey Map" id="166" name="Google Shape;166;p9"/>
          <p:cNvPicPr preferRelativeResize="0"/>
          <p:nvPr/>
        </p:nvPicPr>
        <p:blipFill rotWithShape="1">
          <a:blip r:embed="rId3">
            <a:alphaModFix/>
          </a:blip>
          <a:srcRect b="0" l="0" r="0" t="0"/>
          <a:stretch/>
        </p:blipFill>
        <p:spPr>
          <a:xfrm>
            <a:off x="1900808" y="1115064"/>
            <a:ext cx="5009690" cy="38478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2019-11-27T03:16:21Z</dcterms:created>
  <dc:creator>Leonardo Cantor</dc:creator>
</cp:coreProperties>
</file>